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726" r:id="rId1"/>
  </p:sldMasterIdLst>
  <p:notesMasterIdLst>
    <p:notesMasterId r:id="rId24"/>
  </p:notesMasterIdLst>
  <p:handoutMasterIdLst>
    <p:handoutMasterId r:id="rId25"/>
  </p:handoutMasterIdLst>
  <p:sldIdLst>
    <p:sldId id="256" r:id="rId2"/>
    <p:sldId id="277" r:id="rId3"/>
    <p:sldId id="279" r:id="rId4"/>
    <p:sldId id="289" r:id="rId5"/>
    <p:sldId id="270" r:id="rId6"/>
    <p:sldId id="269" r:id="rId7"/>
    <p:sldId id="271" r:id="rId8"/>
    <p:sldId id="257" r:id="rId9"/>
    <p:sldId id="281" r:id="rId10"/>
    <p:sldId id="285" r:id="rId11"/>
    <p:sldId id="292" r:id="rId12"/>
    <p:sldId id="290" r:id="rId13"/>
    <p:sldId id="295" r:id="rId14"/>
    <p:sldId id="296" r:id="rId15"/>
    <p:sldId id="294" r:id="rId16"/>
    <p:sldId id="284" r:id="rId17"/>
    <p:sldId id="293" r:id="rId18"/>
    <p:sldId id="291" r:id="rId19"/>
    <p:sldId id="267" r:id="rId20"/>
    <p:sldId id="283" r:id="rId21"/>
    <p:sldId id="297" r:id="rId22"/>
    <p:sldId id="276"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Franklin Gothic Book" panose="020B0503020102020204" pitchFamily="34" charset="0"/>
      <p:regular r:id="rId30"/>
      <p:italic r:id="rId31"/>
    </p:embeddedFont>
    <p:embeddedFont>
      <p:font typeface="Open Sans" panose="020B0604020202020204" charset="0"/>
      <p:regular r:id="rId32"/>
      <p:bold r:id="rId33"/>
      <p:italic r:id="rId34"/>
      <p:boldItalic r:id="rId35"/>
    </p:embeddedFont>
    <p:embeddedFont>
      <p:font typeface="Open Sans Semibold" panose="020B0604020202020204"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ood" initials="EH" lastIdx="32" clrIdx="0">
    <p:extLst>
      <p:ext uri="{19B8F6BF-5375-455C-9EA6-DF929625EA0E}">
        <p15:presenceInfo xmlns:p15="http://schemas.microsoft.com/office/powerpoint/2012/main" userId="6c3f068d14c27fba" providerId="Windows Live"/>
      </p:ext>
    </p:extLst>
  </p:cmAuthor>
  <p:cmAuthor id="2" name="Lorna Young" initials="LY" lastIdx="5" clrIdx="1">
    <p:extLst>
      <p:ext uri="{19B8F6BF-5375-455C-9EA6-DF929625EA0E}">
        <p15:presenceInfo xmlns:p15="http://schemas.microsoft.com/office/powerpoint/2012/main" userId="Lorna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D0212D"/>
    <a:srgbClr val="969488"/>
    <a:srgbClr val="290D0F"/>
    <a:srgbClr val="E41D37"/>
    <a:srgbClr val="F4B64E"/>
    <a:srgbClr val="1B7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3252" autoAdjust="0"/>
  </p:normalViewPr>
  <p:slideViewPr>
    <p:cSldViewPr snapToGrid="0" showGuides="1">
      <p:cViewPr varScale="1">
        <p:scale>
          <a:sx n="62" d="100"/>
          <a:sy n="62" d="100"/>
        </p:scale>
        <p:origin x="1104" y="56"/>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manualLayout>
          <c:xMode val="edge"/>
          <c:yMode val="edge"/>
          <c:x val="0.23490169207215258"/>
          <c:y val="4.404765684340779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Type</c:v>
                </c:pt>
              </c:strCache>
            </c:strRef>
          </c:tx>
          <c:dPt>
            <c:idx val="0"/>
            <c:bubble3D val="0"/>
            <c:spPr>
              <a:solidFill>
                <a:schemeClr val="dk1">
                  <a:tint val="885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67-4A93-9A70-DA5F1F4F6041}"/>
              </c:ext>
            </c:extLst>
          </c:dPt>
          <c:dPt>
            <c:idx val="1"/>
            <c:bubble3D val="0"/>
            <c:spPr>
              <a:solidFill>
                <a:schemeClr val="dk1">
                  <a:tint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67-4A93-9A70-DA5F1F4F60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Hopsital</c:v>
                </c:pt>
                <c:pt idx="1">
                  <c:v>Non-Hospital</c:v>
                </c:pt>
              </c:strCache>
            </c:strRef>
          </c:cat>
          <c:val>
            <c:numRef>
              <c:f>Sheet1!$B$2:$B$3</c:f>
              <c:numCache>
                <c:formatCode>0.00%</c:formatCode>
                <c:ptCount val="2"/>
                <c:pt idx="0">
                  <c:v>0.8600000000000001</c:v>
                </c:pt>
                <c:pt idx="1">
                  <c:v>0.14000000000000001</c:v>
                </c:pt>
              </c:numCache>
            </c:numRef>
          </c:val>
          <c:extLst>
            <c:ext xmlns:c16="http://schemas.microsoft.com/office/drawing/2014/chart" uri="{C3380CC4-5D6E-409C-BE32-E72D297353CC}">
              <c16:uniqueId val="{00000000-C17C-452B-9722-64D262CF80B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0E68C-E9C6-4B18-BABA-238E970C74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D821E2-5A06-464A-809D-B27669800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DC119-563E-4C57-810B-86C639D91FEE}" type="datetimeFigureOut">
              <a:rPr lang="en-US" smtClean="0"/>
              <a:pPr/>
              <a:t>4/30/2020</a:t>
            </a:fld>
            <a:endParaRPr lang="en-US"/>
          </a:p>
        </p:txBody>
      </p:sp>
      <p:sp>
        <p:nvSpPr>
          <p:cNvPr id="4" name="Footer Placeholder 3">
            <a:extLst>
              <a:ext uri="{FF2B5EF4-FFF2-40B4-BE49-F238E27FC236}">
                <a16:creationId xmlns:a16="http://schemas.microsoft.com/office/drawing/2014/main" id="{890066A3-7FBA-4441-A3A2-656A56491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34BC0-5B3C-4C9C-B0C7-A956A59E2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F13AC-FEE9-4920-A338-ACAE3A041E6B}" type="slidenum">
              <a:rPr lang="en-US" smtClean="0"/>
              <a:pPr/>
              <a:t>‹#›</a:t>
            </a:fld>
            <a:endParaRPr lang="en-US"/>
          </a:p>
        </p:txBody>
      </p:sp>
    </p:spTree>
    <p:extLst>
      <p:ext uri="{BB962C8B-B14F-4D97-AF65-F5344CB8AC3E}">
        <p14:creationId xmlns:p14="http://schemas.microsoft.com/office/powerpoint/2010/main" val="90921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9D6A2-A8B9-2440-908C-963F34523D65}" type="datetimeFigureOut">
              <a:rPr lang="en-US" smtClean="0"/>
              <a:pPr/>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A5035-9325-CA41-94E4-859529339839}" type="slidenum">
              <a:rPr lang="en-US" smtClean="0"/>
              <a:pPr/>
              <a:t>‹#›</a:t>
            </a:fld>
            <a:endParaRPr lang="en-US"/>
          </a:p>
        </p:txBody>
      </p:sp>
    </p:spTree>
    <p:extLst>
      <p:ext uri="{BB962C8B-B14F-4D97-AF65-F5344CB8AC3E}">
        <p14:creationId xmlns:p14="http://schemas.microsoft.com/office/powerpoint/2010/main" val="153139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A5035-9325-CA41-94E4-859529339839}" type="slidenum">
              <a:rPr lang="en-US" smtClean="0"/>
              <a:pPr/>
              <a:t>21</a:t>
            </a:fld>
            <a:endParaRPr lang="en-US"/>
          </a:p>
        </p:txBody>
      </p:sp>
    </p:spTree>
    <p:extLst>
      <p:ext uri="{BB962C8B-B14F-4D97-AF65-F5344CB8AC3E}">
        <p14:creationId xmlns:p14="http://schemas.microsoft.com/office/powerpoint/2010/main" val="1561009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imvinfo.com/"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BioInfoInc" TargetMode="External"/><Relationship Id="rId1" Type="http://schemas.openxmlformats.org/officeDocument/2006/relationships/slideMaster" Target="../slideMasters/slideMaster1.xml"/><Relationship Id="rId6" Type="http://schemas.openxmlformats.org/officeDocument/2006/relationships/hyperlink" Target="https://www.linkedin.com/company/bioinformatics-llc/" TargetMode="External"/><Relationship Id="rId5" Type="http://schemas.openxmlformats.org/officeDocument/2006/relationships/image" Target="../media/image6.png"/><Relationship Id="rId10" Type="http://schemas.openxmlformats.org/officeDocument/2006/relationships/hyperlink" Target="http://www.scienceandmedicinegroup.com/" TargetMode="External"/><Relationship Id="rId4" Type="http://schemas.openxmlformats.org/officeDocument/2006/relationships/hyperlink" Target="https://www.youtube.com/user/BioInformaticsLLC" TargetMode="External"/><Relationship Id="rId9" Type="http://schemas.openxmlformats.org/officeDocument/2006/relationships/hyperlink" Target="mailto:research@imvresearch.com"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A4EDB6-53F2-A641-925B-1A662AAB5907}"/>
              </a:ext>
            </a:extLst>
          </p:cNvPr>
          <p:cNvSpPr/>
          <p:nvPr/>
        </p:nvSpPr>
        <p:spPr>
          <a:xfrm>
            <a:off x="0" y="6253132"/>
            <a:ext cx="12179300" cy="597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75792" y="2326756"/>
            <a:ext cx="9017494" cy="2063772"/>
          </a:xfrm>
        </p:spPr>
        <p:txBody>
          <a:bodyPr lIns="0" tIns="0" rIns="0" bIns="0" anchor="t" anchorCtr="0">
            <a:normAutofit/>
          </a:bodyPr>
          <a:lstStyle>
            <a:lvl1pPr algn="l">
              <a:defRPr sz="4000" b="1">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21A970E0-FACF-EC44-BF0C-41EA23379766}"/>
              </a:ext>
            </a:extLst>
          </p:cNvPr>
          <p:cNvSpPr txBox="1">
            <a:spLocks/>
          </p:cNvSpPr>
          <p:nvPr/>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2018 IMV, part of the Science and Medicine Group</a:t>
            </a:r>
          </a:p>
        </p:txBody>
      </p:sp>
      <p:sp>
        <p:nvSpPr>
          <p:cNvPr id="17" name="Rounded Rectangle 16">
            <a:extLst>
              <a:ext uri="{FF2B5EF4-FFF2-40B4-BE49-F238E27FC236}">
                <a16:creationId xmlns:a16="http://schemas.microsoft.com/office/drawing/2014/main" id="{FDBF1250-B72E-454D-AF20-CFD7230DEA8D}"/>
              </a:ext>
            </a:extLst>
          </p:cNvPr>
          <p:cNvSpPr/>
          <p:nvPr/>
        </p:nvSpPr>
        <p:spPr>
          <a:xfrm>
            <a:off x="7154562" y="-216436"/>
            <a:ext cx="4680122" cy="926756"/>
          </a:xfrm>
          <a:prstGeom prst="roundRect">
            <a:avLst/>
          </a:prstGeom>
          <a:gradFill>
            <a:gsLst>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42C679-80CE-844D-BEAF-2472C1419AED}"/>
              </a:ext>
            </a:extLst>
          </p:cNvPr>
          <p:cNvSpPr txBox="1"/>
          <p:nvPr/>
        </p:nvSpPr>
        <p:spPr>
          <a:xfrm>
            <a:off x="7229856" y="4599"/>
            <a:ext cx="4556060" cy="584775"/>
          </a:xfrm>
          <a:prstGeom prst="rect">
            <a:avLst/>
          </a:prstGeom>
          <a:noFill/>
        </p:spPr>
        <p:txBody>
          <a:bodyPr wrap="square" rtlCol="0" anchor="b" anchorCtr="0">
            <a:spAutoFit/>
          </a:bodyPr>
          <a:lstStyle/>
          <a:p>
            <a:pPr algn="ctr"/>
            <a:r>
              <a:rPr lang="en-US" sz="1600" b="1" i="0" spc="-50" baseline="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Market research for the medical imaging and clinical diagnostic instruments markets</a:t>
            </a:r>
          </a:p>
        </p:txBody>
      </p:sp>
      <p:sp>
        <p:nvSpPr>
          <p:cNvPr id="5" name="Text Placeholder 4">
            <a:extLst>
              <a:ext uri="{FF2B5EF4-FFF2-40B4-BE49-F238E27FC236}">
                <a16:creationId xmlns:a16="http://schemas.microsoft.com/office/drawing/2014/main" id="{2D432B19-0E41-7E4E-B96C-F26A7B79C7E9}"/>
              </a:ext>
            </a:extLst>
          </p:cNvPr>
          <p:cNvSpPr>
            <a:spLocks noGrp="1"/>
          </p:cNvSpPr>
          <p:nvPr>
            <p:ph type="body" sz="quarter" idx="13" hasCustomPrompt="1"/>
          </p:nvPr>
        </p:nvSpPr>
        <p:spPr>
          <a:xfrm>
            <a:off x="2576513" y="4605338"/>
            <a:ext cx="5021262" cy="869950"/>
          </a:xfrm>
        </p:spPr>
        <p:txBody>
          <a:bodyPr>
            <a:normAutofit/>
          </a:bodyPr>
          <a:lstStyle>
            <a:lvl1pPr>
              <a:defRPr sz="1800" b="1" spc="-50" baseline="0">
                <a:solidFill>
                  <a:schemeClr val="bg2">
                    <a:lumMod val="10000"/>
                  </a:schemeClr>
                </a:solidFill>
              </a:defRPr>
            </a:lvl1pPr>
          </a:lstStyle>
          <a:p>
            <a:pPr lvl="0"/>
            <a:r>
              <a:rPr lang="en-US" dirty="0"/>
              <a:t>Enter Project # | Date</a:t>
            </a:r>
          </a:p>
        </p:txBody>
      </p:sp>
      <p:sp>
        <p:nvSpPr>
          <p:cNvPr id="11" name="Rectangle 10">
            <a:extLst>
              <a:ext uri="{FF2B5EF4-FFF2-40B4-BE49-F238E27FC236}">
                <a16:creationId xmlns:a16="http://schemas.microsoft.com/office/drawing/2014/main" id="{10D0761F-4534-C34E-B1B7-E4794A321812}"/>
              </a:ext>
            </a:extLst>
          </p:cNvPr>
          <p:cNvSpPr/>
          <p:nvPr userDrawn="1"/>
        </p:nvSpPr>
        <p:spPr>
          <a:xfrm>
            <a:off x="0" y="6253132"/>
            <a:ext cx="12179300" cy="597758"/>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059BADA0-720F-8F4A-B750-F5EECA0E41C1}"/>
              </a:ext>
            </a:extLst>
          </p:cNvPr>
          <p:cNvSpPr txBox="1">
            <a:spLocks/>
          </p:cNvSpPr>
          <p:nvPr userDrawn="1"/>
        </p:nvSpPr>
        <p:spPr>
          <a:xfrm>
            <a:off x="362224" y="5934973"/>
            <a:ext cx="5158682" cy="785257"/>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 2020 </a:t>
            </a:r>
            <a:r>
              <a:rPr lang="en-US" dirty="0" err="1">
                <a:latin typeface="Open Sans" panose="020B0606030504020204" pitchFamily="34" charset="0"/>
                <a:ea typeface="Open Sans" panose="020B0606030504020204" pitchFamily="34" charset="0"/>
                <a:cs typeface="Open Sans" panose="020B0606030504020204" pitchFamily="34" charset="0"/>
              </a:rPr>
              <a:t>Kalorama</a:t>
            </a:r>
            <a:r>
              <a:rPr lang="en-US" dirty="0">
                <a:latin typeface="Open Sans" panose="020B0606030504020204" pitchFamily="34" charset="0"/>
                <a:ea typeface="Open Sans" panose="020B0606030504020204" pitchFamily="34" charset="0"/>
                <a:cs typeface="Open Sans" panose="020B0606030504020204" pitchFamily="34" charset="0"/>
              </a:rPr>
              <a:t> Information, part of Science and Medicine Group</a:t>
            </a:r>
          </a:p>
        </p:txBody>
      </p:sp>
      <p:sp>
        <p:nvSpPr>
          <p:cNvPr id="15" name="Rounded Rectangle 14">
            <a:extLst>
              <a:ext uri="{FF2B5EF4-FFF2-40B4-BE49-F238E27FC236}">
                <a16:creationId xmlns:a16="http://schemas.microsoft.com/office/drawing/2014/main" id="{E70BA26E-CA21-8443-83FC-52437F0CBBE3}"/>
              </a:ext>
            </a:extLst>
          </p:cNvPr>
          <p:cNvSpPr/>
          <p:nvPr userDrawn="1"/>
        </p:nvSpPr>
        <p:spPr>
          <a:xfrm>
            <a:off x="7154562" y="-216436"/>
            <a:ext cx="4680122" cy="926756"/>
          </a:xfrm>
          <a:prstGeom prst="roundRect">
            <a:avLst/>
          </a:prstGeom>
          <a:solidFill>
            <a:srgbClr val="E4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B3DFCE7-B6EF-B340-BDEE-524EB78B35D7}"/>
              </a:ext>
            </a:extLst>
          </p:cNvPr>
          <p:cNvSpPr txBox="1"/>
          <p:nvPr userDrawn="1"/>
        </p:nvSpPr>
        <p:spPr>
          <a:xfrm>
            <a:off x="7229856" y="4599"/>
            <a:ext cx="4556060" cy="584775"/>
          </a:xfrm>
          <a:prstGeom prst="rect">
            <a:avLst/>
          </a:prstGeom>
          <a:noFill/>
        </p:spPr>
        <p:txBody>
          <a:bodyPr wrap="square" rtlCol="0" anchor="b" anchorCtr="0">
            <a:spAutoFit/>
          </a:bodyPr>
          <a:lstStyle/>
          <a:p>
            <a:pPr algn="ctr"/>
            <a:r>
              <a:rPr lang="en-US" sz="1600" b="1" i="0" spc="-50" baseline="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Market research for the medical imaging and clinical diagnostic instruments markets</a:t>
            </a:r>
          </a:p>
        </p:txBody>
      </p:sp>
      <p:sp>
        <p:nvSpPr>
          <p:cNvPr id="20" name="TextBox 19">
            <a:extLst>
              <a:ext uri="{FF2B5EF4-FFF2-40B4-BE49-F238E27FC236}">
                <a16:creationId xmlns:a16="http://schemas.microsoft.com/office/drawing/2014/main" id="{0DCF022C-9A29-A649-80C5-330F8DF6EC26}"/>
              </a:ext>
            </a:extLst>
          </p:cNvPr>
          <p:cNvSpPr txBox="1"/>
          <p:nvPr userDrawn="1"/>
        </p:nvSpPr>
        <p:spPr>
          <a:xfrm>
            <a:off x="9080898" y="5335627"/>
            <a:ext cx="3111102" cy="1384995"/>
          </a:xfrm>
          <a:prstGeom prst="rect">
            <a:avLst/>
          </a:prstGeom>
          <a:noFill/>
        </p:spPr>
        <p:txBody>
          <a:bodyPr wrap="square" rtlCol="0">
            <a:spAutoFit/>
          </a:bodyPr>
          <a:lstStyle/>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Kalorama</a:t>
            </a:r>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Information</a:t>
            </a:r>
            <a:b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www.kaloramainformation.com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5309F95-F233-3C4F-862C-B1BCA4E91DF0}"/>
              </a:ext>
            </a:extLst>
          </p:cNvPr>
          <p:cNvSpPr/>
          <p:nvPr userDrawn="1"/>
        </p:nvSpPr>
        <p:spPr>
          <a:xfrm>
            <a:off x="130629" y="7110"/>
            <a:ext cx="2569028" cy="92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B2124BD-18D8-6B48-842C-AC56D6B22728}"/>
              </a:ext>
            </a:extLst>
          </p:cNvPr>
          <p:cNvPicPr>
            <a:picLocks noChangeAspect="1"/>
          </p:cNvPicPr>
          <p:nvPr userDrawn="1"/>
        </p:nvPicPr>
        <p:blipFill>
          <a:blip r:embed="rId2"/>
          <a:stretch>
            <a:fillRect/>
          </a:stretch>
        </p:blipFill>
        <p:spPr>
          <a:xfrm>
            <a:off x="697098" y="580086"/>
            <a:ext cx="4467163" cy="1166584"/>
          </a:xfrm>
          <a:prstGeom prst="rect">
            <a:avLst/>
          </a:prstGeom>
        </p:spPr>
      </p:pic>
    </p:spTree>
    <p:extLst>
      <p:ext uri="{BB962C8B-B14F-4D97-AF65-F5344CB8AC3E}">
        <p14:creationId xmlns:p14="http://schemas.microsoft.com/office/powerpoint/2010/main" val="305834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711200" y="1645929"/>
            <a:ext cx="5181600" cy="2611901"/>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5200" y="1656815"/>
            <a:ext cx="5181600" cy="2601015"/>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
        <p:nvSpPr>
          <p:cNvPr id="13" name="Content Placeholder 2">
            <a:extLst>
              <a:ext uri="{FF2B5EF4-FFF2-40B4-BE49-F238E27FC236}">
                <a16:creationId xmlns:a16="http://schemas.microsoft.com/office/drawing/2014/main" id="{49427E4D-89C1-A244-85C0-686F533ADC4F}"/>
              </a:ext>
            </a:extLst>
          </p:cNvPr>
          <p:cNvSpPr>
            <a:spLocks noGrp="1"/>
          </p:cNvSpPr>
          <p:nvPr>
            <p:ph sz="half" idx="21"/>
          </p:nvPr>
        </p:nvSpPr>
        <p:spPr>
          <a:xfrm>
            <a:off x="711200" y="4416726"/>
            <a:ext cx="10515600" cy="1717112"/>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0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711200" y="1645929"/>
            <a:ext cx="5181600" cy="2182359"/>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5200" y="1656815"/>
            <a:ext cx="5181600" cy="2171473"/>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
        <p:nvSpPr>
          <p:cNvPr id="13" name="Content Placeholder 2">
            <a:extLst>
              <a:ext uri="{FF2B5EF4-FFF2-40B4-BE49-F238E27FC236}">
                <a16:creationId xmlns:a16="http://schemas.microsoft.com/office/drawing/2014/main" id="{49427E4D-89C1-A244-85C0-686F533ADC4F}"/>
              </a:ext>
            </a:extLst>
          </p:cNvPr>
          <p:cNvSpPr>
            <a:spLocks noGrp="1"/>
          </p:cNvSpPr>
          <p:nvPr>
            <p:ph sz="half" idx="21"/>
          </p:nvPr>
        </p:nvSpPr>
        <p:spPr>
          <a:xfrm>
            <a:off x="711200" y="3951480"/>
            <a:ext cx="5181600" cy="2182358"/>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A1B7973-9208-6D4E-9BF0-C31F6C591DBC}"/>
              </a:ext>
            </a:extLst>
          </p:cNvPr>
          <p:cNvSpPr>
            <a:spLocks noGrp="1"/>
          </p:cNvSpPr>
          <p:nvPr>
            <p:ph sz="half" idx="22"/>
          </p:nvPr>
        </p:nvSpPr>
        <p:spPr>
          <a:xfrm>
            <a:off x="6045200" y="3956922"/>
            <a:ext cx="5181600" cy="2171473"/>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148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3900" y="866291"/>
            <a:ext cx="10515600" cy="633442"/>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688D68C-26C5-1348-976E-50A020D1CF8D}"/>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97599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8500" y="854045"/>
            <a:ext cx="10515600" cy="555655"/>
          </a:xfrm>
        </p:spPr>
        <p:txBody>
          <a:bodyPr>
            <a:normAutofit/>
          </a:bodyPr>
          <a:lstStyle>
            <a:lvl1pPr marL="342900" indent="-342900">
              <a:buClr>
                <a:srgbClr val="E41D37"/>
              </a:buClr>
              <a:buSzPct val="150000"/>
              <a:buFont typeface="Wingdings" pitchFamily="2" charset="2"/>
              <a:buChar char="§"/>
              <a:defRPr sz="3200" b="0"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ABOUT KALORAMA</a:t>
            </a:r>
          </a:p>
        </p:txBody>
      </p:sp>
      <p:pic>
        <p:nvPicPr>
          <p:cNvPr id="7" name="Picture 6">
            <a:hlinkClick r:id="rId2"/>
            <a:extLst>
              <a:ext uri="{FF2B5EF4-FFF2-40B4-BE49-F238E27FC236}">
                <a16:creationId xmlns:a16="http://schemas.microsoft.com/office/drawing/2014/main" id="{AE07599B-A9CD-DA49-8ED0-DC68717D93F9}"/>
              </a:ext>
            </a:extLst>
          </p:cNvPr>
          <p:cNvPicPr>
            <a:picLocks noChangeAspect="1"/>
          </p:cNvPicPr>
          <p:nvPr/>
        </p:nvPicPr>
        <p:blipFill>
          <a:blip r:embed="rId3"/>
          <a:stretch>
            <a:fillRect/>
          </a:stretch>
        </p:blipFill>
        <p:spPr>
          <a:xfrm>
            <a:off x="794794" y="5811120"/>
            <a:ext cx="295047" cy="295047"/>
          </a:xfrm>
          <a:prstGeom prst="rect">
            <a:avLst/>
          </a:prstGeom>
        </p:spPr>
      </p:pic>
      <p:pic>
        <p:nvPicPr>
          <p:cNvPr id="9" name="Picture 8">
            <a:hlinkClick r:id="rId4"/>
            <a:extLst>
              <a:ext uri="{FF2B5EF4-FFF2-40B4-BE49-F238E27FC236}">
                <a16:creationId xmlns:a16="http://schemas.microsoft.com/office/drawing/2014/main" id="{DCA5EEEF-AD71-CB48-B31C-0B0D2DAB1BF6}"/>
              </a:ext>
            </a:extLst>
          </p:cNvPr>
          <p:cNvPicPr>
            <a:picLocks noChangeAspect="1"/>
          </p:cNvPicPr>
          <p:nvPr/>
        </p:nvPicPr>
        <p:blipFill>
          <a:blip r:embed="rId5"/>
          <a:stretch>
            <a:fillRect/>
          </a:stretch>
        </p:blipFill>
        <p:spPr>
          <a:xfrm>
            <a:off x="1259388" y="5811119"/>
            <a:ext cx="418776" cy="295047"/>
          </a:xfrm>
          <a:prstGeom prst="rect">
            <a:avLst/>
          </a:prstGeom>
        </p:spPr>
      </p:pic>
      <p:pic>
        <p:nvPicPr>
          <p:cNvPr id="12" name="Picture 11">
            <a:hlinkClick r:id="rId6"/>
            <a:extLst>
              <a:ext uri="{FF2B5EF4-FFF2-40B4-BE49-F238E27FC236}">
                <a16:creationId xmlns:a16="http://schemas.microsoft.com/office/drawing/2014/main" id="{A547B3CB-DDBB-2043-83AE-D3DE26792554}"/>
              </a:ext>
            </a:extLst>
          </p:cNvPr>
          <p:cNvPicPr>
            <a:picLocks noChangeAspect="1"/>
          </p:cNvPicPr>
          <p:nvPr/>
        </p:nvPicPr>
        <p:blipFill>
          <a:blip r:embed="rId7"/>
          <a:stretch>
            <a:fillRect/>
          </a:stretch>
        </p:blipFill>
        <p:spPr>
          <a:xfrm>
            <a:off x="1899698" y="5811119"/>
            <a:ext cx="355149" cy="295047"/>
          </a:xfrm>
          <a:prstGeom prst="rect">
            <a:avLst/>
          </a:prstGeom>
        </p:spPr>
      </p:pic>
      <p:sp>
        <p:nvSpPr>
          <p:cNvPr id="10" name="TextBox 9">
            <a:extLst>
              <a:ext uri="{FF2B5EF4-FFF2-40B4-BE49-F238E27FC236}">
                <a16:creationId xmlns:a16="http://schemas.microsoft.com/office/drawing/2014/main" id="{9B8C06D0-7CF0-C741-9CB6-6A96AABC3A32}"/>
              </a:ext>
            </a:extLst>
          </p:cNvPr>
          <p:cNvSpPr txBox="1"/>
          <p:nvPr userDrawn="1"/>
        </p:nvSpPr>
        <p:spPr>
          <a:xfrm>
            <a:off x="698499" y="1498719"/>
            <a:ext cx="6692901" cy="4339650"/>
          </a:xfrm>
          <a:prstGeom prst="rect">
            <a:avLst/>
          </a:prstGeom>
          <a:noFill/>
        </p:spPr>
        <p:txBody>
          <a:bodyPr wrap="square" rtlCol="0">
            <a:spAutoFit/>
          </a:bodyPr>
          <a:lstStyle/>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IMV Medical Information Division, part of Science and Medicine Group, specializes in researching the medical imaging and other advanced healthcare technology markets.  Since 1977, IMV has been a leading provider of market information to the healthcare industry, providing off-the-shelf reports and custom studies that address the evolving radiology, cardiology, radiation therapy and clinical laboratory markets.  IMV’s </a:t>
            </a:r>
            <a:r>
              <a:rPr lang="en-US" sz="1000" kern="12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ServiceTrak</a:t>
            </a:r>
            <a:r>
              <a:rPr lang="en-US" sz="1000" kern="1200" baseline="300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TM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annual series of reports benchmark and monitor customer satisfaction with equipment manufacturers, system performance by product type, and service providers.</a:t>
            </a:r>
          </a:p>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IMV’s market research services, in combination with its databases of U.S. imaging sites and its unique access to </a:t>
            </a:r>
            <a:r>
              <a:rPr lang="en-US" sz="1000" kern="12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AuntMinnie.com’s</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research panel, enables companies to understand their markets and competitors through the eyes of the most important source of all...the people who buy and use their products and services. </a:t>
            </a:r>
          </a:p>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Our actionable insights provide clients valuable assistance in assessing the size and attractiveness of markets, evaluating customer needs, optimizing product configurations and service offerings, measuring customer satisfaction and brand loyalty, and evaluating your brand strength and positioning for your market development and sales initiatives.  We help you grow, adapt, and change in a rapidly evolving market.</a:t>
            </a:r>
          </a:p>
          <a:p>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For more information about IMV reports and service offerings, please visit our website at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8"/>
              </a:rPr>
              <a:t>www.imvinfo.com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call 847-297-1404 x116, or email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9"/>
              </a:rPr>
              <a:t>sales@imvresearch.com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For more information on the Science and Medicine Group, please visit our website at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10"/>
              </a:rPr>
              <a:t>www.scienceandmedicinegroup.com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US" sz="11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IMV</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671 North Glebe Road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Suite 1610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Arlington, VA 22203</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703.778.3080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703.778.3081 (fax)</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hlinkClick r:id="rId8"/>
              </a:rPr>
              <a:t>www.imvinfo.com</a:t>
            </a:r>
            <a:endPar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hlinkClick r:id="rId2"/>
            <a:extLst>
              <a:ext uri="{FF2B5EF4-FFF2-40B4-BE49-F238E27FC236}">
                <a16:creationId xmlns:a16="http://schemas.microsoft.com/office/drawing/2014/main" id="{067D099B-9BAF-7640-9922-398F3546884A}"/>
              </a:ext>
            </a:extLst>
          </p:cNvPr>
          <p:cNvPicPr>
            <a:picLocks noChangeAspect="1"/>
          </p:cNvPicPr>
          <p:nvPr userDrawn="1"/>
        </p:nvPicPr>
        <p:blipFill>
          <a:blip r:embed="rId3"/>
          <a:stretch>
            <a:fillRect/>
          </a:stretch>
        </p:blipFill>
        <p:spPr>
          <a:xfrm>
            <a:off x="794794" y="5811120"/>
            <a:ext cx="295047" cy="295047"/>
          </a:xfrm>
          <a:prstGeom prst="rect">
            <a:avLst/>
          </a:prstGeom>
        </p:spPr>
      </p:pic>
      <p:pic>
        <p:nvPicPr>
          <p:cNvPr id="13" name="Picture 12">
            <a:hlinkClick r:id="rId4"/>
            <a:extLst>
              <a:ext uri="{FF2B5EF4-FFF2-40B4-BE49-F238E27FC236}">
                <a16:creationId xmlns:a16="http://schemas.microsoft.com/office/drawing/2014/main" id="{116F59DF-C1C7-D146-A8E5-78609723928F}"/>
              </a:ext>
            </a:extLst>
          </p:cNvPr>
          <p:cNvPicPr>
            <a:picLocks noChangeAspect="1"/>
          </p:cNvPicPr>
          <p:nvPr userDrawn="1"/>
        </p:nvPicPr>
        <p:blipFill>
          <a:blip r:embed="rId5"/>
          <a:stretch>
            <a:fillRect/>
          </a:stretch>
        </p:blipFill>
        <p:spPr>
          <a:xfrm>
            <a:off x="1259388" y="5811119"/>
            <a:ext cx="418776" cy="295047"/>
          </a:xfrm>
          <a:prstGeom prst="rect">
            <a:avLst/>
          </a:prstGeom>
        </p:spPr>
      </p:pic>
      <p:pic>
        <p:nvPicPr>
          <p:cNvPr id="14" name="Picture 13">
            <a:hlinkClick r:id="rId6"/>
            <a:extLst>
              <a:ext uri="{FF2B5EF4-FFF2-40B4-BE49-F238E27FC236}">
                <a16:creationId xmlns:a16="http://schemas.microsoft.com/office/drawing/2014/main" id="{C4E87B9F-2A4F-B04E-AE9B-6533D50692DC}"/>
              </a:ext>
            </a:extLst>
          </p:cNvPr>
          <p:cNvPicPr>
            <a:picLocks noChangeAspect="1"/>
          </p:cNvPicPr>
          <p:nvPr userDrawn="1"/>
        </p:nvPicPr>
        <p:blipFill>
          <a:blip r:embed="rId7"/>
          <a:stretch>
            <a:fillRect/>
          </a:stretch>
        </p:blipFill>
        <p:spPr>
          <a:xfrm>
            <a:off x="1899698" y="5811119"/>
            <a:ext cx="355149" cy="295047"/>
          </a:xfrm>
          <a:prstGeom prst="rect">
            <a:avLst/>
          </a:prstGeom>
        </p:spPr>
      </p:pic>
    </p:spTree>
    <p:extLst>
      <p:ext uri="{BB962C8B-B14F-4D97-AF65-F5344CB8AC3E}">
        <p14:creationId xmlns:p14="http://schemas.microsoft.com/office/powerpoint/2010/main" val="42960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0"/>
        <p:cNvGrpSpPr/>
        <p:nvPr/>
      </p:nvGrpSpPr>
      <p:grpSpPr>
        <a:xfrm>
          <a:off x="0" y="0"/>
          <a:ext cx="0" cy="0"/>
          <a:chOff x="0" y="0"/>
          <a:chExt cx="0" cy="0"/>
        </a:xfrm>
      </p:grpSpPr>
      <p:sp>
        <p:nvSpPr>
          <p:cNvPr id="12" name="Rectangle 11">
            <a:extLst>
              <a:ext uri="{FF2B5EF4-FFF2-40B4-BE49-F238E27FC236}">
                <a16:creationId xmlns:a16="http://schemas.microsoft.com/office/drawing/2014/main" id="{1878AFEC-3EE9-7146-89EB-02CBDA2342ED}"/>
              </a:ext>
            </a:extLst>
          </p:cNvPr>
          <p:cNvSpPr/>
          <p:nvPr userDrawn="1"/>
        </p:nvSpPr>
        <p:spPr>
          <a:xfrm>
            <a:off x="0" y="3102"/>
            <a:ext cx="12192000" cy="6356350"/>
          </a:xfrm>
          <a:prstGeom prst="rect">
            <a:avLst/>
          </a:prstGeom>
          <a:gradFill>
            <a:gsLst>
              <a:gs pos="73000">
                <a:srgbClr val="2E8EC8"/>
              </a:gs>
              <a:gs pos="46000">
                <a:srgbClr val="2F8EC9"/>
              </a:gs>
              <a:gs pos="32000">
                <a:srgbClr val="2A75B6"/>
              </a:gs>
              <a:gs pos="10000">
                <a:srgbClr val="244880"/>
              </a:gs>
              <a:gs pos="0">
                <a:srgbClr val="244880"/>
              </a:gs>
              <a:gs pos="100000">
                <a:srgbClr val="306EA3"/>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A285816-8ED7-154C-B4C3-44CB0FC7C1C9}"/>
              </a:ext>
            </a:extLst>
          </p:cNvPr>
          <p:cNvPicPr>
            <a:picLocks noChangeAspect="1"/>
          </p:cNvPicPr>
          <p:nvPr userDrawn="1"/>
        </p:nvPicPr>
        <p:blipFill>
          <a:blip r:embed="rId2">
            <a:alphaModFix amt="65000"/>
          </a:blip>
          <a:stretch>
            <a:fillRect/>
          </a:stretch>
        </p:blipFill>
        <p:spPr>
          <a:xfrm>
            <a:off x="926933" y="2372636"/>
            <a:ext cx="7987353" cy="3369475"/>
          </a:xfrm>
          <a:prstGeom prst="rect">
            <a:avLst/>
          </a:prstGeom>
        </p:spPr>
      </p:pic>
      <p:sp>
        <p:nvSpPr>
          <p:cNvPr id="23" name="Google Shape;23;p2"/>
          <p:cNvSpPr txBox="1">
            <a:spLocks noGrp="1"/>
          </p:cNvSpPr>
          <p:nvPr>
            <p:ph type="ctrTitle"/>
          </p:nvPr>
        </p:nvSpPr>
        <p:spPr>
          <a:xfrm>
            <a:off x="3272477" y="2970249"/>
            <a:ext cx="8253284" cy="206377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4000"/>
              <a:buFont typeface="Open Sans"/>
              <a:buNone/>
              <a:defRPr sz="40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4" name="Google Shape;24;p2"/>
          <p:cNvSpPr txBox="1">
            <a:spLocks noGrp="1"/>
          </p:cNvSpPr>
          <p:nvPr>
            <p:ph type="subTitle" idx="1" hasCustomPrompt="1"/>
          </p:nvPr>
        </p:nvSpPr>
        <p:spPr>
          <a:xfrm>
            <a:off x="3083070" y="1952361"/>
            <a:ext cx="7086600" cy="1017888"/>
          </a:xfrm>
          <a:prstGeom prst="rect">
            <a:avLst/>
          </a:prstGeom>
          <a:noFill/>
          <a:ln>
            <a:noFill/>
          </a:ln>
        </p:spPr>
        <p:txBody>
          <a:bodyPr spcFirstLastPara="1" wrap="none" lIns="0" tIns="0" rIns="0" bIns="0" anchor="t" anchorCtr="0"/>
          <a:lstStyle>
            <a:lvl1pPr marL="228600" marR="0" lvl="0" indent="0" algn="l" rtl="0">
              <a:lnSpc>
                <a:spcPct val="90000"/>
              </a:lnSpc>
              <a:spcBef>
                <a:spcPts val="1000"/>
              </a:spcBef>
              <a:spcAft>
                <a:spcPts val="0"/>
              </a:spcAft>
              <a:buClr>
                <a:schemeClr val="accent5"/>
              </a:buClr>
              <a:buSzPts val="2000"/>
              <a:buFontTx/>
              <a:buNone/>
              <a:defRPr sz="2000" b="0" i="0" u="none" strike="noStrike" cap="none">
                <a:solidFill>
                  <a:schemeClr val="accent3"/>
                </a:solidFill>
                <a:latin typeface="Open Sans"/>
                <a:ea typeface="Open Sans"/>
                <a:cs typeface="Open Sans"/>
                <a:sym typeface="Open Sans"/>
              </a:defRPr>
            </a:lvl1pPr>
            <a:lvl2pPr marR="0" lvl="1" algn="ctr" rtl="0">
              <a:lnSpc>
                <a:spcPct val="90000"/>
              </a:lnSpc>
              <a:spcBef>
                <a:spcPts val="500"/>
              </a:spcBef>
              <a:spcAft>
                <a:spcPts val="0"/>
              </a:spcAft>
              <a:buClr>
                <a:schemeClr val="accent5"/>
              </a:buClr>
              <a:buSzPts val="2000"/>
              <a:buFont typeface="Open Sans"/>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accent5"/>
              </a:buClr>
              <a:buSzPts val="1800"/>
              <a:buFont typeface="Open Sans"/>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r>
              <a:rPr lang="en-US" dirty="0"/>
              <a:t>REPORT NUMBER| MONTH YEAR</a:t>
            </a:r>
          </a:p>
        </p:txBody>
      </p:sp>
      <p:sp>
        <p:nvSpPr>
          <p:cNvPr id="25" name="Google Shape;25;p2"/>
          <p:cNvSpPr txBox="1">
            <a:spLocks noGrp="1"/>
          </p:cNvSpPr>
          <p:nvPr>
            <p:ph type="sldNum" idx="12"/>
          </p:nvPr>
        </p:nvSpPr>
        <p:spPr>
          <a:xfrm>
            <a:off x="9501316" y="5242355"/>
            <a:ext cx="2333368" cy="1463676"/>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l"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l"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l"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l"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l"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l"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l"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l" rtl="0">
              <a:spcBef>
                <a:spcPts val="0"/>
              </a:spcBef>
              <a:buNone/>
              <a:defRPr sz="1100" b="0" i="0" u="none" strike="noStrike" cap="none">
                <a:solidFill>
                  <a:schemeClr val="lt1"/>
                </a:solidFill>
                <a:latin typeface="Open Sans"/>
                <a:ea typeface="Open Sans"/>
                <a:cs typeface="Open Sans"/>
                <a:sym typeface="Open Sans"/>
              </a:defRPr>
            </a:lvl9pPr>
          </a:lstStyle>
          <a:p>
            <a:endParaRPr lang="en-US" dirty="0"/>
          </a:p>
          <a:p>
            <a:endParaRPr lang="en-US" dirty="0"/>
          </a:p>
          <a:p>
            <a:r>
              <a:rPr lang="en-US" sz="1200" dirty="0"/>
              <a:t>www.imvinfo.com</a:t>
            </a:r>
          </a:p>
        </p:txBody>
      </p:sp>
      <p:sp>
        <p:nvSpPr>
          <p:cNvPr id="30" name="Google Shape;30;p2"/>
          <p:cNvSpPr>
            <a:spLocks noGrp="1"/>
          </p:cNvSpPr>
          <p:nvPr>
            <p:ph type="pic" idx="2"/>
          </p:nvPr>
        </p:nvSpPr>
        <p:spPr>
          <a:xfrm>
            <a:off x="1193945" y="3094038"/>
            <a:ext cx="1889125" cy="1887537"/>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a:t>Click icon to add picture</a:t>
            </a:r>
            <a:endParaRPr/>
          </a:p>
        </p:txBody>
      </p:sp>
    </p:spTree>
    <p:extLst>
      <p:ext uri="{BB962C8B-B14F-4D97-AF65-F5344CB8AC3E}">
        <p14:creationId xmlns:p14="http://schemas.microsoft.com/office/powerpoint/2010/main" val="102127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9" name="Google Shape;39;p4"/>
          <p:cNvSpPr txBox="1">
            <a:spLocks noGrp="1"/>
          </p:cNvSpPr>
          <p:nvPr>
            <p:ph type="body" idx="1"/>
          </p:nvPr>
        </p:nvSpPr>
        <p:spPr>
          <a:xfrm>
            <a:off x="1124464" y="2001795"/>
            <a:ext cx="10222985" cy="66726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accent5"/>
              </a:buClr>
              <a:buSzPts val="2400"/>
              <a:buFont typeface="Open Sans"/>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2000"/>
              <a:buFont typeface="Open Sans"/>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800"/>
              <a:buFont typeface="Open Sans"/>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pPr lvl="0"/>
            <a:r>
              <a:rPr lang="en-US"/>
              <a:t>Click to edit Master text styles</a:t>
            </a:r>
          </a:p>
        </p:txBody>
      </p:sp>
      <p:sp>
        <p:nvSpPr>
          <p:cNvPr id="43" name="Google Shape;43;p4"/>
          <p:cNvSpPr txBox="1">
            <a:spLocks noGrp="1"/>
          </p:cNvSpPr>
          <p:nvPr>
            <p:ph type="title"/>
          </p:nvPr>
        </p:nvSpPr>
        <p:spPr>
          <a:xfrm>
            <a:off x="1124464" y="2669059"/>
            <a:ext cx="10222986" cy="1893416"/>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2"/>
              </a:buClr>
              <a:buSzPts val="4000"/>
              <a:buFont typeface="Open Sans"/>
              <a:buNone/>
              <a:defRPr sz="4000" b="0" i="0" u="none" strike="noStrike" cap="none">
                <a:solidFill>
                  <a:srgbClr val="E41D37"/>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Click to edit Master title style</a:t>
            </a:r>
            <a:endParaRPr dirty="0"/>
          </a:p>
        </p:txBody>
      </p:sp>
      <p:sp>
        <p:nvSpPr>
          <p:cNvPr id="9" name="Google Shape;17;p1">
            <a:extLst>
              <a:ext uri="{FF2B5EF4-FFF2-40B4-BE49-F238E27FC236}">
                <a16:creationId xmlns:a16="http://schemas.microsoft.com/office/drawing/2014/main" id="{8F50E0C9-8E97-49FD-84A1-30BB02757EF2}"/>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a:t>
            </a:fld>
            <a:endParaRPr lang="en-US" dirty="0"/>
          </a:p>
        </p:txBody>
      </p:sp>
    </p:spTree>
    <p:extLst>
      <p:ext uri="{BB962C8B-B14F-4D97-AF65-F5344CB8AC3E}">
        <p14:creationId xmlns:p14="http://schemas.microsoft.com/office/powerpoint/2010/main" val="109839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940052" y="118872"/>
            <a:ext cx="8311896" cy="758952"/>
          </a:xfrm>
          <a:prstGeom prst="rect">
            <a:avLst/>
          </a:prstGeom>
          <a:noFill/>
          <a:ln>
            <a:noFill/>
          </a:ln>
        </p:spPr>
        <p:txBody>
          <a:bodyPr spcFirstLastPara="1" wrap="square" lIns="0" tIns="0" rIns="0" bIns="0" anchor="t" anchorCtr="0">
            <a:normAutofit/>
          </a:bodyPr>
          <a:lstStyle>
            <a:lvl1pPr marR="0" lvl="0" algn="ctr" rtl="0">
              <a:lnSpc>
                <a:spcPct val="100000"/>
              </a:lnSpc>
              <a:spcBef>
                <a:spcPts val="0"/>
              </a:spcBef>
              <a:spcAft>
                <a:spcPts val="0"/>
              </a:spcAft>
              <a:buClr>
                <a:schemeClr val="accent1"/>
              </a:buClr>
              <a:buSzPts val="2400"/>
              <a:buFont typeface="Open Sans"/>
              <a:buNone/>
              <a:defRPr sz="2400" b="1" i="0" u="none" strike="noStrike" cap="none">
                <a:solidFill>
                  <a:srgbClr val="E41D37"/>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Click to edit Master title style</a:t>
            </a:r>
            <a:endParaRPr dirty="0"/>
          </a:p>
        </p:txBody>
      </p:sp>
      <p:sp>
        <p:nvSpPr>
          <p:cNvPr id="7" name="Google Shape;17;p1">
            <a:extLst>
              <a:ext uri="{FF2B5EF4-FFF2-40B4-BE49-F238E27FC236}">
                <a16:creationId xmlns:a16="http://schemas.microsoft.com/office/drawing/2014/main" id="{0C5ADC5E-1F78-4451-A9DE-BB0AFF40AE20}"/>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pPr marL="0" lvl="0" indent="0">
                <a:spcBef>
                  <a:spcPts val="0"/>
                </a:spcBef>
                <a:spcAft>
                  <a:spcPts val="0"/>
                </a:spcAft>
                <a:buNone/>
              </a:pPr>
              <a:t>‹#›</a:t>
            </a:fld>
            <a:endParaRPr lang="en-US" dirty="0"/>
          </a:p>
        </p:txBody>
      </p:sp>
      <p:sp>
        <p:nvSpPr>
          <p:cNvPr id="11" name="Google Shape;51;p5">
            <a:extLst>
              <a:ext uri="{FF2B5EF4-FFF2-40B4-BE49-F238E27FC236}">
                <a16:creationId xmlns:a16="http://schemas.microsoft.com/office/drawing/2014/main" id="{82BFA518-29C9-43FA-954A-7CE46CE7F281}"/>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2" name="Google Shape;53;p5">
            <a:extLst>
              <a:ext uri="{FF2B5EF4-FFF2-40B4-BE49-F238E27FC236}">
                <a16:creationId xmlns:a16="http://schemas.microsoft.com/office/drawing/2014/main" id="{9EC39276-F09B-464F-B147-CD8EF81B965D}"/>
              </a:ext>
            </a:extLst>
          </p:cNvPr>
          <p:cNvSpPr txBox="1">
            <a:spLocks noGrp="1"/>
          </p:cNvSpPr>
          <p:nvPr>
            <p:ph type="body" idx="13"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Tree>
    <p:extLst>
      <p:ext uri="{BB962C8B-B14F-4D97-AF65-F5344CB8AC3E}">
        <p14:creationId xmlns:p14="http://schemas.microsoft.com/office/powerpoint/2010/main" val="25661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B3AB6E-DFB9-554E-9422-8033A9A69F92}"/>
              </a:ext>
            </a:extLst>
          </p:cNvPr>
          <p:cNvSpPr/>
          <p:nvPr/>
        </p:nvSpPr>
        <p:spPr>
          <a:xfrm>
            <a:off x="1124464" y="1840992"/>
            <a:ext cx="11067536" cy="594200"/>
          </a:xfrm>
          <a:prstGeom prst="rect">
            <a:avLst/>
          </a:prstGeom>
          <a:solidFill>
            <a:srgbClr val="F4B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4464" y="2596895"/>
            <a:ext cx="10222986" cy="3060193"/>
          </a:xfrm>
        </p:spPr>
        <p:txBody>
          <a:bodyPr anchor="t" anchorCtr="0">
            <a:normAutofit/>
          </a:bodyPr>
          <a:lstStyle>
            <a:lvl1pPr>
              <a:defRPr sz="4000" b="1">
                <a:solidFill>
                  <a:srgbClr val="1A76B8"/>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F5EE2849-3EE2-534D-9A48-174D7D9D8971}"/>
              </a:ext>
            </a:extLst>
          </p:cNvPr>
          <p:cNvSpPr>
            <a:spLocks noGrp="1"/>
          </p:cNvSpPr>
          <p:nvPr>
            <p:ph sz="quarter" idx="19" hasCustomPrompt="1"/>
          </p:nvPr>
        </p:nvSpPr>
        <p:spPr>
          <a:xfrm>
            <a:off x="1374834" y="1986967"/>
            <a:ext cx="9554464" cy="332399"/>
          </a:xfrm>
        </p:spPr>
        <p:txBody>
          <a:bodyPr wrap="square" numCol="1">
            <a:spAutoFit/>
          </a:bodyPr>
          <a:lstStyle>
            <a:lvl1pPr marL="0" indent="0" algn="l">
              <a:buClr>
                <a:schemeClr val="accent5"/>
              </a:buClr>
              <a:buFont typeface="Wingdings" pitchFamily="2" charset="2"/>
              <a:buNone/>
              <a:defRPr sz="2400" baseline="0">
                <a:solidFill>
                  <a:schemeClr val="bg1"/>
                </a:solidFill>
              </a:defRPr>
            </a:lvl1pPr>
          </a:lstStyle>
          <a:p>
            <a:pPr lvl="0"/>
            <a:r>
              <a:rPr lang="en-US" dirty="0"/>
              <a:t>ADD SECTION NUMBER</a:t>
            </a:r>
          </a:p>
        </p:txBody>
      </p:sp>
      <p:sp>
        <p:nvSpPr>
          <p:cNvPr id="8" name="Rectangle 7">
            <a:extLst>
              <a:ext uri="{FF2B5EF4-FFF2-40B4-BE49-F238E27FC236}">
                <a16:creationId xmlns:a16="http://schemas.microsoft.com/office/drawing/2014/main" id="{6C172C0F-AD8D-9948-8BBA-CC40DC2FF711}"/>
              </a:ext>
            </a:extLst>
          </p:cNvPr>
          <p:cNvSpPr/>
          <p:nvPr userDrawn="1"/>
        </p:nvSpPr>
        <p:spPr>
          <a:xfrm>
            <a:off x="1124464" y="1840992"/>
            <a:ext cx="11067536" cy="594200"/>
          </a:xfrm>
          <a:prstGeom prst="rect">
            <a:avLst/>
          </a:prstGeom>
          <a:solidFill>
            <a:srgbClr val="E4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35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8500" y="866745"/>
            <a:ext cx="10515600" cy="944549"/>
          </a:xfrm>
        </p:spPr>
        <p:txBody>
          <a:bodyPr>
            <a:normAutofit/>
          </a:bodyPr>
          <a:lstStyle>
            <a:lvl1pPr marL="342900" indent="-342900">
              <a:buClr>
                <a:srgbClr val="E41D37"/>
              </a:buClr>
              <a:buSzPct val="150000"/>
              <a:buFont typeface="Wingdings" pitchFamily="2" charset="2"/>
              <a:buChar char="§"/>
              <a:defRPr sz="3200" b="0"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rgbClr val="5EDCCD"/>
              </a:buClr>
              <a:buFont typeface="Wingdings" pitchFamily="2" charset="2"/>
              <a:buChar char="§"/>
              <a:defRPr sz="16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64DBCD"/>
              </a:buClr>
              <a:buFont typeface="Wingdings" pitchFamily="2" charset="2"/>
              <a:buChar char="§"/>
              <a:defRPr sz="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64DB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64DB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87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866745"/>
            <a:ext cx="10515600" cy="944549"/>
          </a:xfrm>
        </p:spPr>
        <p:txBody>
          <a:bodyPr>
            <a:normAutofit/>
          </a:bodyPr>
          <a:lstStyle>
            <a:lvl1pPr marL="0" indent="0">
              <a:buClr>
                <a:schemeClr val="accent5"/>
              </a:buClr>
              <a:buSzPct val="150000"/>
              <a:buFont typeface="Wingdings" pitchFamily="2" charset="2"/>
              <a:buNone/>
              <a:defRPr sz="2400" b="1" i="0">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5EDCCD"/>
              </a:buClr>
              <a:buFont typeface="Wingdings" pitchFamily="2" charset="2"/>
              <a:buChar char="§"/>
              <a:defRPr sz="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5EDC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5EDCCD"/>
              </a:buClr>
              <a:buFont typeface="Wingdings" pitchFamily="2" charset="2"/>
              <a:buChar char="§"/>
              <a:defRPr sz="105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5EDCCD"/>
              </a:buClr>
              <a:buFont typeface="Wingdings" pitchFamily="2" charset="2"/>
              <a:buChar char="§"/>
              <a:defRPr sz="105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A97F9C8D-D6CE-944C-9678-D59B41863F2F}"/>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3983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870263"/>
            <a:ext cx="10998198" cy="743460"/>
          </a:xfrm>
        </p:spPr>
        <p:txBody>
          <a:bodyPr lIns="0" tIns="0" rIns="0" bIns="0">
            <a:noAutofit/>
          </a:bodyPr>
          <a:lstStyle>
            <a:lvl1pPr>
              <a:lnSpc>
                <a:spcPct val="100000"/>
              </a:lnSpc>
              <a:defRPr sz="2400" b="1" i="0">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4038257" y="1699838"/>
            <a:ext cx="7683841" cy="4444930"/>
          </a:xfrm>
        </p:spPr>
        <p:txBody>
          <a:bodyPr>
            <a:normAutofit/>
          </a:bodyPr>
          <a:lstStyle>
            <a:lvl1pPr marL="228600" indent="-22860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picture to placeholder or click icon to add</a:t>
            </a:r>
          </a:p>
        </p:txBody>
      </p:sp>
      <p:sp>
        <p:nvSpPr>
          <p:cNvPr id="14" name="Content Placeholder 2">
            <a:extLst>
              <a:ext uri="{FF2B5EF4-FFF2-40B4-BE49-F238E27FC236}">
                <a16:creationId xmlns:a16="http://schemas.microsoft.com/office/drawing/2014/main" id="{394CA331-6251-6443-AF22-934062239D87}"/>
              </a:ext>
            </a:extLst>
          </p:cNvPr>
          <p:cNvSpPr>
            <a:spLocks noGrp="1"/>
          </p:cNvSpPr>
          <p:nvPr>
            <p:ph idx="15" hasCustomPrompt="1"/>
          </p:nvPr>
        </p:nvSpPr>
        <p:spPr>
          <a:xfrm>
            <a:off x="723901" y="2514835"/>
            <a:ext cx="2559908" cy="587545"/>
          </a:xfrm>
          <a:solidFill>
            <a:schemeClr val="accent5">
              <a:lumMod val="20000"/>
              <a:lumOff val="80000"/>
            </a:schemeClr>
          </a:solidFill>
        </p:spPr>
        <p:txBody>
          <a:bodyPr lIns="91440" tIns="91440" rIns="91440">
            <a:normAutofit/>
          </a:bodyPr>
          <a:lstStyle>
            <a:lvl1pPr marL="0" indent="0">
              <a:buClr>
                <a:schemeClr val="accent5"/>
              </a:buClr>
              <a:buFont typeface="Wingdings" pitchFamily="2" charset="2"/>
              <a:buNone/>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insight</a:t>
            </a:r>
          </a:p>
        </p:txBody>
      </p:sp>
      <p:sp>
        <p:nvSpPr>
          <p:cNvPr id="15" name="Content Placeholder 2">
            <a:extLst>
              <a:ext uri="{FF2B5EF4-FFF2-40B4-BE49-F238E27FC236}">
                <a16:creationId xmlns:a16="http://schemas.microsoft.com/office/drawing/2014/main" id="{3D6B0C6B-86A4-014F-9C05-989A5CBC389F}"/>
              </a:ext>
            </a:extLst>
          </p:cNvPr>
          <p:cNvSpPr>
            <a:spLocks noGrp="1"/>
          </p:cNvSpPr>
          <p:nvPr>
            <p:ph idx="16" hasCustomPrompt="1"/>
          </p:nvPr>
        </p:nvSpPr>
        <p:spPr>
          <a:xfrm>
            <a:off x="713390" y="4655165"/>
            <a:ext cx="2559908" cy="587545"/>
          </a:xfrm>
          <a:noFill/>
        </p:spPr>
        <p:txBody>
          <a:bodyPr lIns="0" tIns="0" rIns="0">
            <a:normAutofit/>
          </a:bodyPr>
          <a:lstStyle>
            <a:lvl1pPr marL="0" indent="0">
              <a:buClr>
                <a:schemeClr val="accent5"/>
              </a:buClr>
              <a:buFont typeface="Wingdings" pitchFamily="2" charset="2"/>
              <a:buNone/>
              <a:defRPr sz="900" i="1">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note</a:t>
            </a:r>
          </a:p>
        </p:txBody>
      </p:sp>
      <p:sp>
        <p:nvSpPr>
          <p:cNvPr id="16" name="Content Placeholder 2">
            <a:extLst>
              <a:ext uri="{FF2B5EF4-FFF2-40B4-BE49-F238E27FC236}">
                <a16:creationId xmlns:a16="http://schemas.microsoft.com/office/drawing/2014/main" id="{E42E7C8C-B69A-5144-B054-9C9DA1CFD53C}"/>
              </a:ext>
            </a:extLst>
          </p:cNvPr>
          <p:cNvSpPr>
            <a:spLocks noGrp="1"/>
          </p:cNvSpPr>
          <p:nvPr>
            <p:ph idx="17" hasCustomPrompt="1"/>
          </p:nvPr>
        </p:nvSpPr>
        <p:spPr>
          <a:xfrm>
            <a:off x="723901" y="5469154"/>
            <a:ext cx="2559908" cy="587545"/>
          </a:xfrm>
          <a:noFill/>
        </p:spPr>
        <p:txBody>
          <a:bodyPr lIns="0" tIns="0" rIns="0" anchor="b" anchorCtr="0">
            <a:normAutofit/>
          </a:bodyPr>
          <a:lstStyle>
            <a:lvl1pPr marL="0" indent="0">
              <a:buClr>
                <a:schemeClr val="accent5"/>
              </a:buClr>
              <a:buFont typeface="Wingdings" pitchFamily="2" charset="2"/>
              <a:buNone/>
              <a:defRPr sz="900" b="1" i="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footer</a:t>
            </a:r>
          </a:p>
        </p:txBody>
      </p:sp>
      <p:sp>
        <p:nvSpPr>
          <p:cNvPr id="11" name="Content Placeholder 6">
            <a:extLst>
              <a:ext uri="{FF2B5EF4-FFF2-40B4-BE49-F238E27FC236}">
                <a16:creationId xmlns:a16="http://schemas.microsoft.com/office/drawing/2014/main" id="{AF662181-6F87-0244-B605-1E4541493907}"/>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39456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870263"/>
            <a:ext cx="10998198" cy="743460"/>
          </a:xfrm>
        </p:spPr>
        <p:txBody>
          <a:bodyPr lIns="0" tIns="0" rIns="0" bIns="0">
            <a:noAutofit/>
          </a:bodyPr>
          <a:lstStyle>
            <a:lvl1pPr>
              <a:lnSpc>
                <a:spcPct val="100000"/>
              </a:lnSpc>
              <a:defRPr sz="2400" b="1" i="0">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4038257" y="2053747"/>
            <a:ext cx="7683841" cy="3651443"/>
          </a:xfrm>
        </p:spPr>
        <p:txBody>
          <a:bodyPr>
            <a:normAutofit/>
          </a:bodyPr>
          <a:lstStyle>
            <a:lvl1pPr marL="2286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picture to placeholder or click icon to add</a:t>
            </a:r>
          </a:p>
        </p:txBody>
      </p:sp>
      <p:sp>
        <p:nvSpPr>
          <p:cNvPr id="14" name="Content Placeholder 2">
            <a:extLst>
              <a:ext uri="{FF2B5EF4-FFF2-40B4-BE49-F238E27FC236}">
                <a16:creationId xmlns:a16="http://schemas.microsoft.com/office/drawing/2014/main" id="{394CA331-6251-6443-AF22-934062239D87}"/>
              </a:ext>
            </a:extLst>
          </p:cNvPr>
          <p:cNvSpPr>
            <a:spLocks noGrp="1"/>
          </p:cNvSpPr>
          <p:nvPr>
            <p:ph idx="15" hasCustomPrompt="1"/>
          </p:nvPr>
        </p:nvSpPr>
        <p:spPr>
          <a:xfrm>
            <a:off x="723901" y="2514835"/>
            <a:ext cx="2559908" cy="587545"/>
          </a:xfrm>
          <a:solidFill>
            <a:schemeClr val="accent5">
              <a:lumMod val="20000"/>
              <a:lumOff val="80000"/>
            </a:schemeClr>
          </a:solidFill>
        </p:spPr>
        <p:txBody>
          <a:bodyPr lIns="91440" tIns="91440" rIns="91440">
            <a:normAutofit/>
          </a:bodyPr>
          <a:lstStyle>
            <a:lvl1pPr marL="0" indent="0">
              <a:buClr>
                <a:schemeClr val="accent5"/>
              </a:buClr>
              <a:buFont typeface="Wingdings" pitchFamily="2" charset="2"/>
              <a:buNone/>
              <a:defRPr sz="11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insight</a:t>
            </a:r>
          </a:p>
        </p:txBody>
      </p:sp>
      <p:sp>
        <p:nvSpPr>
          <p:cNvPr id="15" name="Content Placeholder 2">
            <a:extLst>
              <a:ext uri="{FF2B5EF4-FFF2-40B4-BE49-F238E27FC236}">
                <a16:creationId xmlns:a16="http://schemas.microsoft.com/office/drawing/2014/main" id="{3D6B0C6B-86A4-014F-9C05-989A5CBC389F}"/>
              </a:ext>
            </a:extLst>
          </p:cNvPr>
          <p:cNvSpPr>
            <a:spLocks noGrp="1"/>
          </p:cNvSpPr>
          <p:nvPr>
            <p:ph idx="16" hasCustomPrompt="1"/>
          </p:nvPr>
        </p:nvSpPr>
        <p:spPr>
          <a:xfrm>
            <a:off x="713390" y="4655165"/>
            <a:ext cx="2559908" cy="587545"/>
          </a:xfrm>
          <a:noFill/>
        </p:spPr>
        <p:txBody>
          <a:bodyPr lIns="0" tIns="0" rIns="0">
            <a:normAutofit/>
          </a:bodyPr>
          <a:lstStyle>
            <a:lvl1pPr marL="0" indent="0">
              <a:buClr>
                <a:schemeClr val="accent5"/>
              </a:buClr>
              <a:buFont typeface="Wingdings" pitchFamily="2" charset="2"/>
              <a:buNone/>
              <a:defRPr sz="900" i="1">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note</a:t>
            </a:r>
          </a:p>
        </p:txBody>
      </p:sp>
      <p:sp>
        <p:nvSpPr>
          <p:cNvPr id="16" name="Content Placeholder 2">
            <a:extLst>
              <a:ext uri="{FF2B5EF4-FFF2-40B4-BE49-F238E27FC236}">
                <a16:creationId xmlns:a16="http://schemas.microsoft.com/office/drawing/2014/main" id="{E42E7C8C-B69A-5144-B054-9C9DA1CFD53C}"/>
              </a:ext>
            </a:extLst>
          </p:cNvPr>
          <p:cNvSpPr>
            <a:spLocks noGrp="1"/>
          </p:cNvSpPr>
          <p:nvPr>
            <p:ph idx="17" hasCustomPrompt="1"/>
          </p:nvPr>
        </p:nvSpPr>
        <p:spPr>
          <a:xfrm>
            <a:off x="723901" y="5469154"/>
            <a:ext cx="2559908" cy="587545"/>
          </a:xfrm>
          <a:noFill/>
        </p:spPr>
        <p:txBody>
          <a:bodyPr lIns="0" tIns="0" rIns="0" anchor="b" anchorCtr="0">
            <a:normAutofit/>
          </a:bodyPr>
          <a:lstStyle>
            <a:lvl1pPr marL="0" indent="0">
              <a:buClr>
                <a:schemeClr val="accent5"/>
              </a:buClr>
              <a:buFont typeface="Wingdings" pitchFamily="2" charset="2"/>
              <a:buNone/>
              <a:defRPr sz="900" b="1" i="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footer</a:t>
            </a:r>
          </a:p>
        </p:txBody>
      </p:sp>
      <p:sp>
        <p:nvSpPr>
          <p:cNvPr id="17" name="Content Placeholder 2">
            <a:extLst>
              <a:ext uri="{FF2B5EF4-FFF2-40B4-BE49-F238E27FC236}">
                <a16:creationId xmlns:a16="http://schemas.microsoft.com/office/drawing/2014/main" id="{A721D93E-3163-304D-A737-7D7D0E6C3AA2}"/>
              </a:ext>
            </a:extLst>
          </p:cNvPr>
          <p:cNvSpPr>
            <a:spLocks noGrp="1"/>
          </p:cNvSpPr>
          <p:nvPr>
            <p:ph idx="18" hasCustomPrompt="1"/>
          </p:nvPr>
        </p:nvSpPr>
        <p:spPr>
          <a:xfrm>
            <a:off x="6608581" y="5780658"/>
            <a:ext cx="5297668" cy="425961"/>
          </a:xfrm>
          <a:noFill/>
        </p:spPr>
        <p:txBody>
          <a:bodyPr lIns="0" tIns="0" rIns="0" anchor="b" anchorCtr="0">
            <a:normAutofit/>
          </a:bodyPr>
          <a:lstStyle>
            <a:lvl1pPr marL="0" indent="0">
              <a:buClr>
                <a:schemeClr val="accent5"/>
              </a:buClr>
              <a:buFont typeface="Wingdings" pitchFamily="2" charset="2"/>
              <a:buNone/>
              <a:defRPr sz="1000" i="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Question: </a:t>
            </a:r>
          </a:p>
        </p:txBody>
      </p:sp>
      <p:sp>
        <p:nvSpPr>
          <p:cNvPr id="11" name="Content Placeholder 6">
            <a:extLst>
              <a:ext uri="{FF2B5EF4-FFF2-40B4-BE49-F238E27FC236}">
                <a16:creationId xmlns:a16="http://schemas.microsoft.com/office/drawing/2014/main" id="{6E362496-0A3A-614C-A47F-0693E5C9EED6}"/>
              </a:ext>
            </a:extLst>
          </p:cNvPr>
          <p:cNvSpPr>
            <a:spLocks noGrp="1"/>
          </p:cNvSpPr>
          <p:nvPr>
            <p:ph sz="quarter" idx="19" hasCustomPrompt="1"/>
          </p:nvPr>
        </p:nvSpPr>
        <p:spPr>
          <a:xfrm>
            <a:off x="711200" y="1651512"/>
            <a:ext cx="11010898" cy="166199"/>
          </a:xfrm>
        </p:spPr>
        <p:txBody>
          <a:bodyPr wrap="square" numCol="1">
            <a:spAutoFit/>
          </a:bodyPr>
          <a:lstStyle>
            <a:lvl1pPr marL="171430" indent="-171430">
              <a:buClr>
                <a:srgbClr val="5EDCCD"/>
              </a:buClr>
              <a:buFont typeface="Wingdings" pitchFamily="2" charset="2"/>
              <a:buChar char="§"/>
              <a:defRPr sz="1200" baseline="0">
                <a:solidFill>
                  <a:schemeClr val="bg2">
                    <a:lumMod val="10000"/>
                  </a:schemeClr>
                </a:solidFill>
              </a:defRPr>
            </a:lvl1pPr>
          </a:lstStyle>
          <a:p>
            <a:pPr lvl="0"/>
            <a:r>
              <a:rPr lang="en-US" dirty="0"/>
              <a:t>Add Text—1 column (for 2 columns, right click, choose Format Text then Columns on the left)</a:t>
            </a:r>
          </a:p>
        </p:txBody>
      </p:sp>
      <p:sp>
        <p:nvSpPr>
          <p:cNvPr id="18" name="Content Placeholder 6">
            <a:extLst>
              <a:ext uri="{FF2B5EF4-FFF2-40B4-BE49-F238E27FC236}">
                <a16:creationId xmlns:a16="http://schemas.microsoft.com/office/drawing/2014/main" id="{AD3CE0BA-D7E2-F14A-AC59-42697044FE59}"/>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61308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876300"/>
            <a:ext cx="10515600" cy="785770"/>
          </a:xfrm>
        </p:spPr>
        <p:txBody>
          <a:bodyPr lIns="0" tIns="0" rIns="0" bIns="0">
            <a:noAutofit/>
          </a:bodyPr>
          <a:lstStyle>
            <a:lvl1pPr>
              <a:lnSpc>
                <a:spcPct val="100000"/>
              </a:lnSpc>
              <a:defRPr sz="2400" b="1" i="0">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711201" y="1736885"/>
            <a:ext cx="10972798" cy="1946115"/>
          </a:xfrm>
        </p:spPr>
        <p:txBody>
          <a:bodyPr>
            <a:normAutofit/>
          </a:bodyPr>
          <a:lstStyle>
            <a:lvl1pPr marL="285750" indent="-28575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table to placeholder or click icon to add</a:t>
            </a:r>
          </a:p>
        </p:txBody>
      </p:sp>
      <p:sp>
        <p:nvSpPr>
          <p:cNvPr id="9" name="Content Placeholder 2">
            <a:extLst>
              <a:ext uri="{FF2B5EF4-FFF2-40B4-BE49-F238E27FC236}">
                <a16:creationId xmlns:a16="http://schemas.microsoft.com/office/drawing/2014/main" id="{E24316BE-1F00-3243-8FAC-FDF58AF85DB0}"/>
              </a:ext>
            </a:extLst>
          </p:cNvPr>
          <p:cNvSpPr>
            <a:spLocks noGrp="1"/>
          </p:cNvSpPr>
          <p:nvPr>
            <p:ph idx="14" hasCustomPrompt="1"/>
          </p:nvPr>
        </p:nvSpPr>
        <p:spPr>
          <a:xfrm>
            <a:off x="711200" y="4011168"/>
            <a:ext cx="10972798" cy="2206751"/>
          </a:xfrm>
        </p:spPr>
        <p:txBody>
          <a:bodyPr>
            <a:normAutofit/>
          </a:bodyPr>
          <a:lstStyle>
            <a:lvl1pPr marL="285750" indent="-28575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Insert bulleted text</a:t>
            </a:r>
          </a:p>
        </p:txBody>
      </p:sp>
      <p:sp>
        <p:nvSpPr>
          <p:cNvPr id="10" name="Content Placeholder 6">
            <a:extLst>
              <a:ext uri="{FF2B5EF4-FFF2-40B4-BE49-F238E27FC236}">
                <a16:creationId xmlns:a16="http://schemas.microsoft.com/office/drawing/2014/main" id="{ADEC2438-AC8D-CB40-9A6B-C564C3E1151A}"/>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25262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76300"/>
            <a:ext cx="10515600" cy="598933"/>
          </a:xfrm>
        </p:spPr>
        <p:txBody>
          <a:bodyPr lIns="0" tIns="0" rIns="0" bIns="0">
            <a:noAutofit/>
          </a:bodyPr>
          <a:lstStyle>
            <a:lvl1pPr>
              <a:lnSpc>
                <a:spcPct val="100000"/>
              </a:lnSpc>
              <a:defRPr sz="2400" b="1" i="0">
                <a:solidFill>
                  <a:srgbClr val="E41D37"/>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11201" y="1475233"/>
            <a:ext cx="10972798" cy="1853184"/>
          </a:xfrm>
        </p:spPr>
        <p:txBody>
          <a:bodyPr>
            <a:normAutofit/>
          </a:bodyPr>
          <a:lstStyle>
            <a:lvl1pPr marL="2286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Insert text</a:t>
            </a:r>
          </a:p>
        </p:txBody>
      </p:sp>
      <p:sp>
        <p:nvSpPr>
          <p:cNvPr id="9" name="Content Placeholder 2">
            <a:extLst>
              <a:ext uri="{FF2B5EF4-FFF2-40B4-BE49-F238E27FC236}">
                <a16:creationId xmlns:a16="http://schemas.microsoft.com/office/drawing/2014/main" id="{E24316BE-1F00-3243-8FAC-FDF58AF85DB0}"/>
              </a:ext>
            </a:extLst>
          </p:cNvPr>
          <p:cNvSpPr>
            <a:spLocks noGrp="1"/>
          </p:cNvSpPr>
          <p:nvPr>
            <p:ph idx="14" hasCustomPrompt="1"/>
          </p:nvPr>
        </p:nvSpPr>
        <p:spPr>
          <a:xfrm>
            <a:off x="711200" y="3825202"/>
            <a:ext cx="10972798" cy="2392717"/>
          </a:xfrm>
        </p:spPr>
        <p:txBody>
          <a:bodyPr>
            <a:normAutofit/>
          </a:bodyPr>
          <a:lstStyle>
            <a:lvl1pPr marL="2286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table to placeholder or click icon to add</a:t>
            </a:r>
          </a:p>
        </p:txBody>
      </p:sp>
      <p:sp>
        <p:nvSpPr>
          <p:cNvPr id="10" name="Content Placeholder 6">
            <a:extLst>
              <a:ext uri="{FF2B5EF4-FFF2-40B4-BE49-F238E27FC236}">
                <a16:creationId xmlns:a16="http://schemas.microsoft.com/office/drawing/2014/main" id="{ADEC2438-AC8D-CB40-9A6B-C564C3E1151A}"/>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400513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787400" y="1633335"/>
            <a:ext cx="5181600" cy="4155396"/>
          </a:xfrm>
        </p:spPr>
        <p:txBody>
          <a:bodyPr>
            <a:normAutofit/>
          </a:bodyPr>
          <a:lstStyle>
            <a:lvl1pPr marL="285750" indent="-285750">
              <a:buClr>
                <a:schemeClr val="accent5"/>
              </a:buClr>
              <a:buFont typeface="Wingdings" pitchFamily="2" charset="2"/>
              <a:buChar char="§"/>
              <a:defRPr sz="1400"/>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1400" y="1644221"/>
            <a:ext cx="5181600" cy="4144510"/>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156890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09B421-CFBE-4DBC-BB72-BCD143364C91}"/>
              </a:ext>
            </a:extLst>
          </p:cNvPr>
          <p:cNvGraphicFramePr>
            <a:graphicFrameLocks noChangeAspect="1"/>
          </p:cNvGraphicFramePr>
          <p:nvPr userDrawn="1">
            <p:custDataLst>
              <p:tags r:id="rId19"/>
            </p:custDataLst>
            <p:extLst>
              <p:ext uri="{D42A27DB-BD31-4B8C-83A1-F6EECF244321}">
                <p14:modId xmlns:p14="http://schemas.microsoft.com/office/powerpoint/2010/main" val="3787723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21" imgW="592" imgH="588" progId="TCLayout.ActiveDocument.1">
                  <p:embed/>
                </p:oleObj>
              </mc:Choice>
              <mc:Fallback>
                <p:oleObj name="think-cell Slide" r:id="rId21" imgW="592" imgH="588"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6AABA7B-0CF9-4ACE-B8AB-8E6EC6E207BC}"/>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2" name="Rectangle 21">
            <a:extLst>
              <a:ext uri="{FF2B5EF4-FFF2-40B4-BE49-F238E27FC236}">
                <a16:creationId xmlns:a16="http://schemas.microsoft.com/office/drawing/2014/main" id="{C5E3D68A-AD31-5C4F-B246-55209BEF6B10}"/>
              </a:ext>
            </a:extLst>
          </p:cNvPr>
          <p:cNvSpPr/>
          <p:nvPr/>
        </p:nvSpPr>
        <p:spPr>
          <a:xfrm>
            <a:off x="0" y="6292734"/>
            <a:ext cx="6604000" cy="565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5FB5A2A-4493-0647-BBDE-9F3EA60F4870}"/>
              </a:ext>
            </a:extLst>
          </p:cNvPr>
          <p:cNvSpPr/>
          <p:nvPr/>
        </p:nvSpPr>
        <p:spPr>
          <a:xfrm>
            <a:off x="6604000" y="6292734"/>
            <a:ext cx="5588000" cy="565266"/>
          </a:xfrm>
          <a:prstGeom prst="rect">
            <a:avLst/>
          </a:prstGeom>
          <a:solidFill>
            <a:srgbClr val="F4B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62000" y="866291"/>
            <a:ext cx="10515600" cy="63344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762000" y="1634670"/>
            <a:ext cx="10515600" cy="4068548"/>
          </a:xfrm>
          <a:prstGeom prst="rect">
            <a:avLst/>
          </a:prstGeom>
        </p:spPr>
        <p:txBody>
          <a:bodyPr vert="horz" lIns="0" tIns="0" rIns="0" bIns="0" rtlCol="0">
            <a:normAutofit/>
          </a:bodyPr>
          <a:lstStyle/>
          <a:p>
            <a:pPr lvl="0"/>
            <a:r>
              <a:rPr lang="en-US" dirty="0"/>
              <a:t>Edit Master text styles</a:t>
            </a:r>
          </a:p>
        </p:txBody>
      </p:sp>
      <p:sp>
        <p:nvSpPr>
          <p:cNvPr id="6" name="Slide Number Placeholder 5"/>
          <p:cNvSpPr>
            <a:spLocks noGrp="1"/>
          </p:cNvSpPr>
          <p:nvPr>
            <p:ph type="sldNum" sz="quarter" idx="4"/>
          </p:nvPr>
        </p:nvSpPr>
        <p:spPr>
          <a:xfrm>
            <a:off x="9163050" y="6331923"/>
            <a:ext cx="2743200" cy="365125"/>
          </a:xfrm>
          <a:prstGeom prst="rect">
            <a:avLst/>
          </a:prstGeom>
        </p:spPr>
        <p:txBody>
          <a:bodyPr vert="horz" lIns="0" tIns="0" rIns="0" bIns="0" rtlCol="0" anchor="b" anchorCtr="0"/>
          <a:lstStyle>
            <a:lvl1pPr algn="r">
              <a:defRPr sz="1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10EE02D-86D5-0E4E-AAE1-900D4F78E90D}" type="slidenum">
              <a:rPr lang="en-US" smtClean="0"/>
              <a:pPr/>
              <a:t>‹#›</a:t>
            </a:fld>
            <a:endParaRPr lang="en-US" dirty="0"/>
          </a:p>
        </p:txBody>
      </p:sp>
      <p:sp>
        <p:nvSpPr>
          <p:cNvPr id="17" name="Footer Placeholder 16">
            <a:extLst>
              <a:ext uri="{FF2B5EF4-FFF2-40B4-BE49-F238E27FC236}">
                <a16:creationId xmlns:a16="http://schemas.microsoft.com/office/drawing/2014/main" id="{F6B7F991-2336-B74A-8601-2DCA14E50CAC}"/>
              </a:ext>
            </a:extLst>
          </p:cNvPr>
          <p:cNvSpPr>
            <a:spLocks noGrp="1"/>
          </p:cNvSpPr>
          <p:nvPr>
            <p:ph type="ftr" sz="quarter" idx="3"/>
          </p:nvPr>
        </p:nvSpPr>
        <p:spPr>
          <a:xfrm>
            <a:off x="285750" y="6331924"/>
            <a:ext cx="6140450" cy="365125"/>
          </a:xfrm>
          <a:prstGeom prst="rect">
            <a:avLst/>
          </a:prstGeom>
        </p:spPr>
        <p:txBody>
          <a:bodyPr vert="horz" lIns="0" tIns="0" rIns="0" bIns="0" rtlCol="0" anchor="b" anchorCtr="0"/>
          <a:lstStyle>
            <a:lvl1pPr algn="l">
              <a:defRPr sz="1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Source: Replace with Source in Footer</a:t>
            </a:r>
          </a:p>
          <a:p>
            <a:r>
              <a:rPr lang="en-US"/>
              <a:t>© 2018 IMV, part of the Science and Medicine Group</a:t>
            </a:r>
            <a:endParaRPr lang="en-US" dirty="0"/>
          </a:p>
        </p:txBody>
      </p:sp>
      <p:pic>
        <p:nvPicPr>
          <p:cNvPr id="11" name="Picture 10">
            <a:extLst>
              <a:ext uri="{FF2B5EF4-FFF2-40B4-BE49-F238E27FC236}">
                <a16:creationId xmlns:a16="http://schemas.microsoft.com/office/drawing/2014/main" id="{A7E370B4-4927-B548-A28B-2FF2E2026C2A}"/>
              </a:ext>
            </a:extLst>
          </p:cNvPr>
          <p:cNvPicPr>
            <a:picLocks noChangeAspect="1"/>
          </p:cNvPicPr>
          <p:nvPr/>
        </p:nvPicPr>
        <p:blipFill>
          <a:blip r:embed="rId23"/>
          <a:stretch>
            <a:fillRect/>
          </a:stretch>
        </p:blipFill>
        <p:spPr>
          <a:xfrm>
            <a:off x="67991" y="50285"/>
            <a:ext cx="1388017" cy="748538"/>
          </a:xfrm>
          <a:prstGeom prst="rect">
            <a:avLst/>
          </a:prstGeom>
        </p:spPr>
      </p:pic>
      <p:sp>
        <p:nvSpPr>
          <p:cNvPr id="9" name="Footer Placeholder 16">
            <a:extLst>
              <a:ext uri="{FF2B5EF4-FFF2-40B4-BE49-F238E27FC236}">
                <a16:creationId xmlns:a16="http://schemas.microsoft.com/office/drawing/2014/main" id="{80D9698B-6875-F743-920D-A30F96975550}"/>
              </a:ext>
            </a:extLst>
          </p:cNvPr>
          <p:cNvSpPr txBox="1">
            <a:spLocks/>
          </p:cNvSpPr>
          <p:nvPr/>
        </p:nvSpPr>
        <p:spPr>
          <a:xfrm>
            <a:off x="6741786" y="6331922"/>
            <a:ext cx="1675704"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www.imvinfo.com</a:t>
            </a:r>
            <a:endParaRPr lang="en-US" dirty="0"/>
          </a:p>
        </p:txBody>
      </p:sp>
      <p:sp>
        <p:nvSpPr>
          <p:cNvPr id="10" name="Rectangle 9">
            <a:extLst>
              <a:ext uri="{FF2B5EF4-FFF2-40B4-BE49-F238E27FC236}">
                <a16:creationId xmlns:a16="http://schemas.microsoft.com/office/drawing/2014/main" id="{CB9E9FB6-03C2-D84F-95D5-4B6E183B7835}"/>
              </a:ext>
            </a:extLst>
          </p:cNvPr>
          <p:cNvSpPr/>
          <p:nvPr userDrawn="1"/>
        </p:nvSpPr>
        <p:spPr>
          <a:xfrm>
            <a:off x="0" y="6292734"/>
            <a:ext cx="6604000" cy="565266"/>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342025-68CC-7547-AF03-0E6A26570E25}"/>
              </a:ext>
            </a:extLst>
          </p:cNvPr>
          <p:cNvSpPr/>
          <p:nvPr userDrawn="1"/>
        </p:nvSpPr>
        <p:spPr>
          <a:xfrm>
            <a:off x="6604000" y="6292734"/>
            <a:ext cx="5588000" cy="565266"/>
          </a:xfrm>
          <a:prstGeom prst="rect">
            <a:avLst/>
          </a:prstGeom>
          <a:solidFill>
            <a:srgbClr val="E4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1D37"/>
              </a:solidFill>
            </a:endParaRPr>
          </a:p>
        </p:txBody>
      </p:sp>
      <p:pic>
        <p:nvPicPr>
          <p:cNvPr id="13" name="Picture 12">
            <a:extLst>
              <a:ext uri="{FF2B5EF4-FFF2-40B4-BE49-F238E27FC236}">
                <a16:creationId xmlns:a16="http://schemas.microsoft.com/office/drawing/2014/main" id="{7374EB28-7E77-E84F-9122-9E518DC6EBDF}"/>
              </a:ext>
            </a:extLst>
          </p:cNvPr>
          <p:cNvPicPr>
            <a:picLocks noChangeAspect="1"/>
          </p:cNvPicPr>
          <p:nvPr userDrawn="1"/>
        </p:nvPicPr>
        <p:blipFill>
          <a:blip r:embed="rId23"/>
          <a:stretch>
            <a:fillRect/>
          </a:stretch>
        </p:blipFill>
        <p:spPr>
          <a:xfrm>
            <a:off x="67991" y="50285"/>
            <a:ext cx="1388017" cy="748538"/>
          </a:xfrm>
          <a:prstGeom prst="rect">
            <a:avLst/>
          </a:prstGeom>
        </p:spPr>
      </p:pic>
      <p:sp>
        <p:nvSpPr>
          <p:cNvPr id="14" name="Footer Placeholder 16">
            <a:extLst>
              <a:ext uri="{FF2B5EF4-FFF2-40B4-BE49-F238E27FC236}">
                <a16:creationId xmlns:a16="http://schemas.microsoft.com/office/drawing/2014/main" id="{6398BEAF-A242-6F4D-9B7B-FBF68A76530E}"/>
              </a:ext>
            </a:extLst>
          </p:cNvPr>
          <p:cNvSpPr txBox="1">
            <a:spLocks/>
          </p:cNvSpPr>
          <p:nvPr userDrawn="1"/>
        </p:nvSpPr>
        <p:spPr>
          <a:xfrm>
            <a:off x="6741786" y="6331922"/>
            <a:ext cx="2135514"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www.kaloramainformation.com</a:t>
            </a:r>
            <a:endParaRPr lang="en-US" dirty="0"/>
          </a:p>
        </p:txBody>
      </p:sp>
      <p:sp>
        <p:nvSpPr>
          <p:cNvPr id="15" name="Footer Placeholder 16">
            <a:extLst>
              <a:ext uri="{FF2B5EF4-FFF2-40B4-BE49-F238E27FC236}">
                <a16:creationId xmlns:a16="http://schemas.microsoft.com/office/drawing/2014/main" id="{856C38B5-523A-E14F-9D24-4A1FA13FE6E8}"/>
              </a:ext>
            </a:extLst>
          </p:cNvPr>
          <p:cNvSpPr txBox="1">
            <a:spLocks/>
          </p:cNvSpPr>
          <p:nvPr userDrawn="1"/>
        </p:nvSpPr>
        <p:spPr>
          <a:xfrm>
            <a:off x="285750" y="6331923"/>
            <a:ext cx="6140450"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 2020 </a:t>
            </a:r>
            <a:r>
              <a:rPr lang="en-US" dirty="0" err="1">
                <a:latin typeface="Open Sans" panose="020B0606030504020204" pitchFamily="34" charset="0"/>
                <a:ea typeface="Open Sans" panose="020B0606030504020204" pitchFamily="34" charset="0"/>
                <a:cs typeface="Open Sans" panose="020B0606030504020204" pitchFamily="34" charset="0"/>
              </a:rPr>
              <a:t>Kalorama</a:t>
            </a:r>
            <a:r>
              <a:rPr lang="en-US" dirty="0">
                <a:latin typeface="Open Sans" panose="020B0606030504020204" pitchFamily="34" charset="0"/>
                <a:ea typeface="Open Sans" panose="020B0606030504020204" pitchFamily="34" charset="0"/>
                <a:cs typeface="Open Sans" panose="020B0606030504020204" pitchFamily="34" charset="0"/>
              </a:rPr>
              <a:t> Information, part of Science and Medicine Group</a:t>
            </a:r>
          </a:p>
        </p:txBody>
      </p:sp>
      <p:sp>
        <p:nvSpPr>
          <p:cNvPr id="16" name="Slide Number Placeholder 5">
            <a:extLst>
              <a:ext uri="{FF2B5EF4-FFF2-40B4-BE49-F238E27FC236}">
                <a16:creationId xmlns:a16="http://schemas.microsoft.com/office/drawing/2014/main" id="{BB981979-E99C-9546-A243-56C5E158E53E}"/>
              </a:ext>
            </a:extLst>
          </p:cNvPr>
          <p:cNvSpPr txBox="1">
            <a:spLocks/>
          </p:cNvSpPr>
          <p:nvPr userDrawn="1"/>
        </p:nvSpPr>
        <p:spPr>
          <a:xfrm>
            <a:off x="9315450" y="648432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10EE02D-86D5-0E4E-AAE1-900D4F78E90D}" type="slidenum">
              <a:rPr lang="en-US" sz="11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1E60609-625F-9C4A-A594-B384A0640B34}"/>
              </a:ext>
            </a:extLst>
          </p:cNvPr>
          <p:cNvSpPr/>
          <p:nvPr userDrawn="1"/>
        </p:nvSpPr>
        <p:spPr>
          <a:xfrm>
            <a:off x="67991" y="50285"/>
            <a:ext cx="1388017" cy="74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B55A2AE-80B3-2C45-BCC7-31492D288676}"/>
              </a:ext>
            </a:extLst>
          </p:cNvPr>
          <p:cNvPicPr>
            <a:picLocks noChangeAspect="1"/>
          </p:cNvPicPr>
          <p:nvPr userDrawn="1"/>
        </p:nvPicPr>
        <p:blipFill>
          <a:blip r:embed="rId24" cstate="print"/>
          <a:stretch>
            <a:fillRect/>
          </a:stretch>
        </p:blipFill>
        <p:spPr>
          <a:xfrm>
            <a:off x="155123" y="153217"/>
            <a:ext cx="2056449" cy="542673"/>
          </a:xfrm>
          <a:prstGeom prst="rect">
            <a:avLst/>
          </a:prstGeom>
        </p:spPr>
      </p:pic>
    </p:spTree>
    <p:extLst>
      <p:ext uri="{BB962C8B-B14F-4D97-AF65-F5344CB8AC3E}">
        <p14:creationId xmlns:p14="http://schemas.microsoft.com/office/powerpoint/2010/main" val="41614262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hdr="0" dt="0"/>
  <p:txStyles>
    <p:titleStyle>
      <a:lvl1pPr algn="l" defTabSz="914400" rtl="0" eaLnBrk="1" latinLnBrk="0" hangingPunct="1">
        <a:lnSpc>
          <a:spcPct val="100000"/>
        </a:lnSpc>
        <a:spcBef>
          <a:spcPct val="0"/>
        </a:spcBef>
        <a:buNone/>
        <a:defRPr sz="2000" b="1" kern="1200" spc="0" baseline="0">
          <a:solidFill>
            <a:srgbClr val="E41D37"/>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Clr>
          <a:schemeClr val="accent5"/>
        </a:buClr>
        <a:buFont typeface="Wingdings" pitchFamily="2" charset="2"/>
        <a:buNone/>
        <a:defRPr sz="16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chemeClr val="accent5"/>
        </a:buClr>
        <a:buFont typeface="Wingdings" pitchFamily="2" charset="2"/>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Clr>
          <a:schemeClr val="accent5"/>
        </a:buClr>
        <a:buFont typeface="Wingdings" pitchFamily="2" charset="2"/>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Clr>
          <a:schemeClr val="accent5"/>
        </a:buClr>
        <a:buFont typeface="Wingdings" pitchFamily="2" charset="2"/>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Clr>
          <a:schemeClr val="accent5"/>
        </a:buClr>
        <a:buFont typeface="Wingdings" pitchFamily="2" charset="2"/>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4.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5.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13.bin"/><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6.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7.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8.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9.emf"/><Relationship Id="rId5" Type="http://schemas.openxmlformats.org/officeDocument/2006/relationships/oleObject" Target="../embeddings/oleObject18.bin"/><Relationship Id="rId4"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9.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xml"/><Relationship Id="rId7" Type="http://schemas.openxmlformats.org/officeDocument/2006/relationships/image" Target="../media/image11.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Layout" Target="../slideLayouts/slideLayout15.xm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0.bin"/><Relationship Id="rId4"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tags" Target="../tags/tag42.xml"/><Relationship Id="rId7" Type="http://schemas.openxmlformats.org/officeDocument/2006/relationships/image" Target="../media/image9.emf"/><Relationship Id="rId12" Type="http://schemas.openxmlformats.org/officeDocument/2006/relationships/image" Target="../media/image33.png"/><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oleObject" Target="../embeddings/oleObject21.bin"/><Relationship Id="rId11" Type="http://schemas.openxmlformats.org/officeDocument/2006/relationships/image" Target="../media/image32.png"/><Relationship Id="rId5" Type="http://schemas.openxmlformats.org/officeDocument/2006/relationships/notesSlide" Target="../notesSlides/notesSlide1.xml"/><Relationship Id="rId10" Type="http://schemas.openxmlformats.org/officeDocument/2006/relationships/hyperlink" Target="mailto:COVID19@" TargetMode="External"/><Relationship Id="rId4" Type="http://schemas.openxmlformats.org/officeDocument/2006/relationships/slideLayout" Target="../slideLayouts/slideLayout15.xml"/><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hyperlink" Target="mailto:COVID19@" TargetMode="Externa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9.emf"/><Relationship Id="rId5" Type="http://schemas.openxmlformats.org/officeDocument/2006/relationships/oleObject" Target="../embeddings/oleObject21.bin"/><Relationship Id="rId4"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0.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8.xml"/><Relationship Id="rId7" Type="http://schemas.openxmlformats.org/officeDocument/2006/relationships/image" Target="../media/image21.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4D13B-075D-3147-BAA9-1BF3B47A2695}"/>
              </a:ext>
            </a:extLst>
          </p:cNvPr>
          <p:cNvSpPr/>
          <p:nvPr/>
        </p:nvSpPr>
        <p:spPr>
          <a:xfrm>
            <a:off x="0" y="0"/>
            <a:ext cx="12192000" cy="6264283"/>
          </a:xfrm>
          <a:prstGeom prst="rect">
            <a:avLst/>
          </a:prstGeom>
          <a:gradFill flip="none" rotWithShape="1">
            <a:gsLst>
              <a:gs pos="9000">
                <a:srgbClr val="941100"/>
              </a:gs>
              <a:gs pos="66000">
                <a:srgbClr val="D0212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7AC836FA-F912-4691-8975-DCFB5FDFA0ED}"/>
              </a:ext>
            </a:extLst>
          </p:cNvPr>
          <p:cNvGraphicFramePr>
            <a:graphicFrameLocks noChangeAspect="1"/>
          </p:cNvGraphicFramePr>
          <p:nvPr>
            <p:custDataLst>
              <p:tags r:id="rId2"/>
            </p:custDataLst>
            <p:extLst>
              <p:ext uri="{D42A27DB-BD31-4B8C-83A1-F6EECF244321}">
                <p14:modId xmlns:p14="http://schemas.microsoft.com/office/powerpoint/2010/main" val="21107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1" name="think-cell Slide" r:id="rId5" imgW="360" imgH="360" progId="TCLayout.ActiveDocument.1">
                  <p:embed/>
                </p:oleObj>
              </mc:Choice>
              <mc:Fallback>
                <p:oleObj name="think-cell Slide" r:id="rId5" imgW="360" imgH="360" progId="TCLayout.ActiveDocument.1">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DFC6A392-0393-4832-BE29-1656A2BBA3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9" name="Rectangle 8">
            <a:extLst>
              <a:ext uri="{FF2B5EF4-FFF2-40B4-BE49-F238E27FC236}">
                <a16:creationId xmlns:a16="http://schemas.microsoft.com/office/drawing/2014/main" id="{68C69959-75C6-F94A-8CB1-4FABB8E8E80F}"/>
              </a:ext>
            </a:extLst>
          </p:cNvPr>
          <p:cNvSpPr/>
          <p:nvPr/>
        </p:nvSpPr>
        <p:spPr>
          <a:xfrm>
            <a:off x="0" y="6253132"/>
            <a:ext cx="12179300" cy="597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73BC322-7262-CB42-9F9A-669762B1AF6C}"/>
              </a:ext>
            </a:extLst>
          </p:cNvPr>
          <p:cNvSpPr txBox="1">
            <a:spLocks/>
          </p:cNvSpPr>
          <p:nvPr/>
        </p:nvSpPr>
        <p:spPr>
          <a:xfrm>
            <a:off x="1549153" y="2121514"/>
            <a:ext cx="9017494" cy="3220030"/>
          </a:xfrm>
          <a:prstGeom prst="rect">
            <a:avLst/>
          </a:prstGeom>
          <a:noFill/>
          <a:ln>
            <a:noFill/>
          </a:ln>
        </p:spPr>
        <p:txBody>
          <a:bodyPr spcFirstLastPara="1" vert="horz" wrap="square" lIns="0" tIns="0" rIns="0" bIns="0" rtlCol="0" anchor="t" anchorCtr="0">
            <a:normAutofit lnSpcReduction="10000"/>
          </a:bodyPr>
          <a:lstStyle>
            <a:lvl1pPr marR="0" lvl="0" algn="l" defTabSz="914400" rtl="0" eaLnBrk="1" latinLnBrk="0" hangingPunct="1">
              <a:lnSpc>
                <a:spcPct val="100000"/>
              </a:lnSpc>
              <a:spcBef>
                <a:spcPts val="0"/>
              </a:spcBef>
              <a:spcAft>
                <a:spcPts val="0"/>
              </a:spcAft>
              <a:buClr>
                <a:schemeClr val="lt1"/>
              </a:buClr>
              <a:buSzPts val="4000"/>
              <a:buFont typeface="Open Sans"/>
              <a:buNone/>
              <a:defRPr sz="4000" b="1" i="0" u="none" strike="noStrike" kern="1200" cap="none" spc="0" baseline="0">
                <a:solidFill>
                  <a:srgbClr val="1A76B8"/>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lgn="ctr"/>
            <a:r>
              <a:rPr lang="en-US" dirty="0">
                <a:solidFill>
                  <a:schemeClr val="bg1"/>
                </a:solidFill>
              </a:rPr>
              <a:t>Webinar</a:t>
            </a:r>
            <a:br>
              <a:rPr lang="en-US" dirty="0">
                <a:solidFill>
                  <a:schemeClr val="bg1"/>
                </a:solidFill>
              </a:rPr>
            </a:br>
            <a:r>
              <a:rPr lang="en-US" dirty="0">
                <a:solidFill>
                  <a:schemeClr val="bg1"/>
                </a:solidFill>
              </a:rPr>
              <a:t>COVID-19 Business Impact </a:t>
            </a:r>
            <a:br>
              <a:rPr lang="en-US" dirty="0">
                <a:solidFill>
                  <a:schemeClr val="bg1"/>
                </a:solidFill>
              </a:rPr>
            </a:br>
            <a:r>
              <a:rPr lang="en-US" dirty="0">
                <a:solidFill>
                  <a:schemeClr val="bg1"/>
                </a:solidFill>
              </a:rPr>
              <a:t>on Clinical Diagnostics</a:t>
            </a:r>
            <a:br>
              <a:rPr lang="en-US" dirty="0">
                <a:solidFill>
                  <a:schemeClr val="bg1"/>
                </a:solidFill>
              </a:rPr>
            </a:br>
            <a:r>
              <a:rPr lang="en-US" dirty="0">
                <a:solidFill>
                  <a:schemeClr val="bg1"/>
                </a:solidFill>
              </a:rPr>
              <a:t>April 30, 2020</a:t>
            </a:r>
            <a:br>
              <a:rPr lang="en-US" dirty="0">
                <a:solidFill>
                  <a:schemeClr val="bg1"/>
                </a:solidFill>
              </a:rPr>
            </a:br>
            <a:br>
              <a:rPr lang="en-US" dirty="0">
                <a:solidFill>
                  <a:schemeClr val="bg1"/>
                </a:solidFill>
              </a:rPr>
            </a:br>
            <a:r>
              <a:rPr lang="en-US" sz="2400" dirty="0">
                <a:solidFill>
                  <a:schemeClr val="bg1"/>
                </a:solidFill>
              </a:rPr>
              <a:t>covid19@kaloramainformation.com</a:t>
            </a:r>
            <a:endParaRPr lang="en-US" dirty="0">
              <a:solidFill>
                <a:schemeClr val="bg1"/>
              </a:solidFill>
            </a:endParaRPr>
          </a:p>
        </p:txBody>
      </p:sp>
      <p:sp>
        <p:nvSpPr>
          <p:cNvPr id="11" name="Slide Number Placeholder 5">
            <a:extLst>
              <a:ext uri="{FF2B5EF4-FFF2-40B4-BE49-F238E27FC236}">
                <a16:creationId xmlns:a16="http://schemas.microsoft.com/office/drawing/2014/main" id="{2183CD3D-3FDA-6943-BDCE-03781BC2A1C3}"/>
              </a:ext>
            </a:extLst>
          </p:cNvPr>
          <p:cNvSpPr txBox="1">
            <a:spLocks/>
          </p:cNvSpPr>
          <p:nvPr/>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2018 IMV, part of the Science and Medicine Group</a:t>
            </a:r>
          </a:p>
        </p:txBody>
      </p:sp>
      <p:sp>
        <p:nvSpPr>
          <p:cNvPr id="16" name="Rectangle 15">
            <a:extLst>
              <a:ext uri="{FF2B5EF4-FFF2-40B4-BE49-F238E27FC236}">
                <a16:creationId xmlns:a16="http://schemas.microsoft.com/office/drawing/2014/main" id="{9941904D-63DB-F34B-9AE2-B3B162C14A78}"/>
              </a:ext>
            </a:extLst>
          </p:cNvPr>
          <p:cNvSpPr/>
          <p:nvPr/>
        </p:nvSpPr>
        <p:spPr>
          <a:xfrm>
            <a:off x="0" y="6264283"/>
            <a:ext cx="12192000" cy="597758"/>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C4976A52-2ADC-E141-8554-38253255A7E3}"/>
              </a:ext>
            </a:extLst>
          </p:cNvPr>
          <p:cNvSpPr txBox="1">
            <a:spLocks/>
          </p:cNvSpPr>
          <p:nvPr/>
        </p:nvSpPr>
        <p:spPr>
          <a:xfrm>
            <a:off x="362224" y="5256555"/>
            <a:ext cx="5017850"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2020 </a:t>
            </a:r>
            <a:r>
              <a:rPr lang="en-US" sz="1200" dirty="0" err="1">
                <a:latin typeface="Open Sans" panose="020B0606030504020204" pitchFamily="34" charset="0"/>
                <a:ea typeface="Open Sans" panose="020B0606030504020204" pitchFamily="34" charset="0"/>
                <a:cs typeface="Open Sans" panose="020B0606030504020204" pitchFamily="34" charset="0"/>
              </a:rPr>
              <a:t>Kalorama</a:t>
            </a:r>
            <a:r>
              <a:rPr lang="en-US" sz="1200" dirty="0">
                <a:latin typeface="Open Sans" panose="020B0606030504020204" pitchFamily="34" charset="0"/>
                <a:ea typeface="Open Sans" panose="020B0606030504020204" pitchFamily="34" charset="0"/>
                <a:cs typeface="Open Sans" panose="020B0606030504020204" pitchFamily="34" charset="0"/>
              </a:rPr>
              <a:t> Information, part of Science and Medicine Group</a:t>
            </a:r>
          </a:p>
        </p:txBody>
      </p:sp>
      <p:sp>
        <p:nvSpPr>
          <p:cNvPr id="21" name="Rounded Rectangle 20">
            <a:extLst>
              <a:ext uri="{FF2B5EF4-FFF2-40B4-BE49-F238E27FC236}">
                <a16:creationId xmlns:a16="http://schemas.microsoft.com/office/drawing/2014/main" id="{5FC1D294-F96F-284A-9891-D386BFF8C13B}"/>
              </a:ext>
            </a:extLst>
          </p:cNvPr>
          <p:cNvSpPr/>
          <p:nvPr/>
        </p:nvSpPr>
        <p:spPr>
          <a:xfrm>
            <a:off x="7154562" y="-216436"/>
            <a:ext cx="4680122" cy="926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E048722-942D-244D-9E43-458025D0D4D2}"/>
              </a:ext>
            </a:extLst>
          </p:cNvPr>
          <p:cNvSpPr txBox="1"/>
          <p:nvPr/>
        </p:nvSpPr>
        <p:spPr>
          <a:xfrm>
            <a:off x="7229856" y="250820"/>
            <a:ext cx="4556060" cy="338554"/>
          </a:xfrm>
          <a:prstGeom prst="rect">
            <a:avLst/>
          </a:prstGeom>
          <a:noFill/>
        </p:spPr>
        <p:txBody>
          <a:bodyPr wrap="square" rtlCol="0" anchor="b" anchorCtr="0">
            <a:spAutoFit/>
          </a:bodyPr>
          <a:lstStyle/>
          <a:p>
            <a:pPr algn="ctr"/>
            <a:r>
              <a:rPr lang="en-US" sz="1600" b="1" i="0" spc="-50" baseline="0" dirty="0">
                <a:solidFill>
                  <a:srgbClr val="D0212D"/>
                </a:solidFill>
                <a:latin typeface="Open Sans Semibold" panose="020B0606030504020204" pitchFamily="34" charset="0"/>
                <a:ea typeface="Open Sans Semibold" panose="020B0606030504020204" pitchFamily="34" charset="0"/>
                <a:cs typeface="Open Sans Semibold" panose="020B0606030504020204" pitchFamily="34" charset="0"/>
              </a:rPr>
              <a:t>Insights for the clinical diagnostics market</a:t>
            </a:r>
          </a:p>
        </p:txBody>
      </p:sp>
      <p:sp>
        <p:nvSpPr>
          <p:cNvPr id="18" name="TextBox 17">
            <a:extLst>
              <a:ext uri="{FF2B5EF4-FFF2-40B4-BE49-F238E27FC236}">
                <a16:creationId xmlns:a16="http://schemas.microsoft.com/office/drawing/2014/main" id="{F43DBD35-D29E-DA41-8AFB-7BDCBDE56704}"/>
              </a:ext>
            </a:extLst>
          </p:cNvPr>
          <p:cNvSpPr txBox="1"/>
          <p:nvPr/>
        </p:nvSpPr>
        <p:spPr>
          <a:xfrm>
            <a:off x="9080898" y="5335627"/>
            <a:ext cx="3111102" cy="1384995"/>
          </a:xfrm>
          <a:prstGeom prst="rect">
            <a:avLst/>
          </a:prstGeom>
          <a:noFill/>
        </p:spPr>
        <p:txBody>
          <a:bodyPr wrap="square" rtlCol="0">
            <a:spAutoFit/>
          </a:bodyPr>
          <a:lstStyle/>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Kalorama</a:t>
            </a:r>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Information</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www.kalorama</a:t>
            </a:r>
            <a:r>
              <a:rPr lang="en-US" sz="1200" spc="-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information</a:t>
            </a:r>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17738303-F955-214A-BAB6-9F2C94FA16FD}"/>
              </a:ext>
            </a:extLst>
          </p:cNvPr>
          <p:cNvPicPr>
            <a:picLocks noChangeAspect="1"/>
          </p:cNvPicPr>
          <p:nvPr/>
        </p:nvPicPr>
        <p:blipFill>
          <a:blip r:embed="rId7"/>
          <a:stretch>
            <a:fillRect/>
          </a:stretch>
        </p:blipFill>
        <p:spPr>
          <a:xfrm>
            <a:off x="648329" y="502069"/>
            <a:ext cx="4585245" cy="1337363"/>
          </a:xfrm>
          <a:prstGeom prst="rect">
            <a:avLst/>
          </a:prstGeom>
          <a:solidFill>
            <a:schemeClr val="bg1"/>
          </a:solidFill>
        </p:spPr>
      </p:pic>
    </p:spTree>
    <p:extLst>
      <p:ext uri="{BB962C8B-B14F-4D97-AF65-F5344CB8AC3E}">
        <p14:creationId xmlns:p14="http://schemas.microsoft.com/office/powerpoint/2010/main" val="406857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3234338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35" name="think-cell Slide" r:id="rId5" imgW="360" imgH="360" progId="TCLayout.ActiveDocument.1">
                  <p:embed/>
                </p:oleObj>
              </mc:Choice>
              <mc:Fallback>
                <p:oleObj name="think-cell Slide" r:id="rId5" imgW="360" imgH="360" progId="TCLayout.ActiveDocument.1">
                  <p:embed/>
                  <p:pic>
                    <p:nvPicPr>
                      <p:cNvPr id="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2263902" y="238199"/>
            <a:ext cx="8311896" cy="507204"/>
          </a:xfrm>
        </p:spPr>
        <p:txBody>
          <a:bodyPr>
            <a:normAutofit fontScale="90000"/>
          </a:bodyPr>
          <a:lstStyle/>
          <a:p>
            <a:pPr algn="ctr"/>
            <a:r>
              <a:rPr lang="en-US" dirty="0"/>
              <a:t>Impact on Clinical Diagnostics Facilities (4/10/20-4/27/20)</a:t>
            </a:r>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n=191 (Wave 1)</a:t>
            </a:r>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6133792"/>
            <a:ext cx="8613648" cy="153888"/>
          </a:xfrm>
        </p:spPr>
        <p:txBody>
          <a:bodyPr/>
          <a:lstStyle/>
          <a:p>
            <a:r>
              <a:rPr lang="en-US" i="0" dirty="0"/>
              <a:t>Is your lab experiencing a decline in non-coronavirus test volume due to COVID-19? </a:t>
            </a:r>
          </a:p>
        </p:txBody>
      </p:sp>
      <p:pic>
        <p:nvPicPr>
          <p:cNvPr id="3" name="Picture 2">
            <a:extLst>
              <a:ext uri="{FF2B5EF4-FFF2-40B4-BE49-F238E27FC236}">
                <a16:creationId xmlns:a16="http://schemas.microsoft.com/office/drawing/2014/main" id="{B0772508-42CD-4C9A-BA41-59DA1E15DA42}"/>
              </a:ext>
            </a:extLst>
          </p:cNvPr>
          <p:cNvPicPr>
            <a:picLocks noChangeAspect="1"/>
          </p:cNvPicPr>
          <p:nvPr/>
        </p:nvPicPr>
        <p:blipFill rotWithShape="1">
          <a:blip r:embed="rId7"/>
          <a:srcRect l="1523" t="17269" r="782" b="3473"/>
          <a:stretch/>
        </p:blipFill>
        <p:spPr>
          <a:xfrm>
            <a:off x="918754" y="698355"/>
            <a:ext cx="10354492" cy="5435435"/>
          </a:xfrm>
          <a:prstGeom prst="rect">
            <a:avLst/>
          </a:prstGeom>
        </p:spPr>
      </p:pic>
      <p:sp>
        <p:nvSpPr>
          <p:cNvPr id="12" name="Rectangle 11">
            <a:extLst>
              <a:ext uri="{FF2B5EF4-FFF2-40B4-BE49-F238E27FC236}">
                <a16:creationId xmlns:a16="http://schemas.microsoft.com/office/drawing/2014/main" id="{8BCAAD99-26E6-48EA-A03E-97B627FDB9B5}"/>
              </a:ext>
            </a:extLst>
          </p:cNvPr>
          <p:cNvSpPr/>
          <p:nvPr/>
        </p:nvSpPr>
        <p:spPr>
          <a:xfrm>
            <a:off x="9147592" y="4746971"/>
            <a:ext cx="2856411" cy="1018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Map depicts % of facilities reporting a Major Decline</a:t>
            </a:r>
          </a:p>
        </p:txBody>
      </p:sp>
    </p:spTree>
    <p:extLst>
      <p:ext uri="{BB962C8B-B14F-4D97-AF65-F5344CB8AC3E}">
        <p14:creationId xmlns:p14="http://schemas.microsoft.com/office/powerpoint/2010/main" val="39768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235753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4" name="think-cell Slide" r:id="rId5" imgW="360" imgH="360" progId="TCLayout.ActiveDocument.1">
                  <p:embed/>
                </p:oleObj>
              </mc:Choice>
              <mc:Fallback>
                <p:oleObj name="think-cell Slide" r:id="rId5" imgW="360" imgH="360" progId="TCLayout.ActiveDocument.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2263901" y="238199"/>
            <a:ext cx="9602277" cy="507204"/>
          </a:xfrm>
        </p:spPr>
        <p:txBody>
          <a:bodyPr>
            <a:normAutofit/>
          </a:bodyPr>
          <a:lstStyle/>
          <a:p>
            <a:pPr algn="ctr"/>
            <a:r>
              <a:rPr lang="en-US" dirty="0"/>
              <a:t>Majority Reducing Budget and Purchases, Some Labs Buying</a:t>
            </a:r>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n=191 (Wave 1)</a:t>
            </a:r>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5979903"/>
            <a:ext cx="8613648" cy="307777"/>
          </a:xfrm>
        </p:spPr>
        <p:txBody>
          <a:bodyPr/>
          <a:lstStyle/>
          <a:p>
            <a:r>
              <a:rPr lang="en-US" i="0" dirty="0"/>
              <a:t>Which of the following statements best reflects the collective perspective of your lab (department) with respect to the stability of your 2020 budget? (choose only one)</a:t>
            </a:r>
          </a:p>
        </p:txBody>
      </p:sp>
      <p:pic>
        <p:nvPicPr>
          <p:cNvPr id="3" name="Picture 2">
            <a:extLst>
              <a:ext uri="{FF2B5EF4-FFF2-40B4-BE49-F238E27FC236}">
                <a16:creationId xmlns:a16="http://schemas.microsoft.com/office/drawing/2014/main" id="{115B6636-0219-4F54-B2BE-1D4375BD75EF}"/>
              </a:ext>
            </a:extLst>
          </p:cNvPr>
          <p:cNvPicPr>
            <a:picLocks noChangeAspect="1"/>
          </p:cNvPicPr>
          <p:nvPr/>
        </p:nvPicPr>
        <p:blipFill rotWithShape="1">
          <a:blip r:embed="rId7"/>
          <a:srcRect l="10420" t="16150" r="5308" b="2077"/>
          <a:stretch/>
        </p:blipFill>
        <p:spPr>
          <a:xfrm>
            <a:off x="3458576" y="1534429"/>
            <a:ext cx="5274849" cy="3638457"/>
          </a:xfrm>
          <a:prstGeom prst="rect">
            <a:avLst/>
          </a:prstGeom>
        </p:spPr>
      </p:pic>
      <p:sp>
        <p:nvSpPr>
          <p:cNvPr id="11" name="Text Placeholder 2">
            <a:extLst>
              <a:ext uri="{FF2B5EF4-FFF2-40B4-BE49-F238E27FC236}">
                <a16:creationId xmlns:a16="http://schemas.microsoft.com/office/drawing/2014/main" id="{FFB5E2A1-E5BF-4E15-9503-F0EEDFC80CFE}"/>
              </a:ext>
            </a:extLst>
          </p:cNvPr>
          <p:cNvSpPr txBox="1">
            <a:spLocks/>
          </p:cNvSpPr>
          <p:nvPr/>
        </p:nvSpPr>
        <p:spPr>
          <a:xfrm>
            <a:off x="1843817" y="1143161"/>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Perspective on Stability of 2020 Budget</a:t>
            </a:r>
          </a:p>
        </p:txBody>
      </p:sp>
    </p:spTree>
    <p:extLst>
      <p:ext uri="{BB962C8B-B14F-4D97-AF65-F5344CB8AC3E}">
        <p14:creationId xmlns:p14="http://schemas.microsoft.com/office/powerpoint/2010/main" val="397687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FC5F1095-B79D-7742-9E34-B4A4DB29A313}"/>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E3A6417C-982F-1446-BAEF-4134677DEC7D}"/>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D010F7D6-63AC-594E-B192-E41D2CB834DA}"/>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97" name="think-cell Slide" r:id="rId5" imgW="360" imgH="360" progId="TCLayout.ActiveDocument.1">
                  <p:embed/>
                </p:oleObj>
              </mc:Choice>
              <mc:Fallback>
                <p:oleObj name="think-cell Slide" r:id="rId5" imgW="360" imgH="360" progId="TCLayout.ActiveDocument.1">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solidFill>
                  <a:schemeClr val="bg1"/>
                </a:solidFill>
              </a:rPr>
              <a:t>Areas of Concern</a:t>
            </a:r>
          </a:p>
        </p:txBody>
      </p:sp>
    </p:spTree>
    <p:extLst>
      <p:ext uri="{BB962C8B-B14F-4D97-AF65-F5344CB8AC3E}">
        <p14:creationId xmlns:p14="http://schemas.microsoft.com/office/powerpoint/2010/main" val="16139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235753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8" name="think-cell Slide" r:id="rId5" imgW="360" imgH="360" progId="TCLayout.ActiveDocument.1">
                  <p:embed/>
                </p:oleObj>
              </mc:Choice>
              <mc:Fallback>
                <p:oleObj name="think-cell Slide" r:id="rId5" imgW="360" imgH="360" progId="TCLayout.ActiveDocument.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2263901" y="238199"/>
            <a:ext cx="9602277" cy="507204"/>
          </a:xfrm>
        </p:spPr>
        <p:txBody>
          <a:bodyPr>
            <a:normAutofit/>
          </a:bodyPr>
          <a:lstStyle/>
          <a:p>
            <a:pPr algn="ctr"/>
            <a:r>
              <a:rPr lang="en-US" dirty="0"/>
              <a:t>Concerns: Staff and Routine Testing Drop Rate High</a:t>
            </a:r>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n=191 (Wave 1)</a:t>
            </a:r>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6133792"/>
            <a:ext cx="8613648" cy="153888"/>
          </a:xfrm>
        </p:spPr>
        <p:txBody>
          <a:bodyPr/>
          <a:lstStyle/>
          <a:p>
            <a:r>
              <a:rPr lang="en-US" i="0" dirty="0"/>
              <a:t>In your lab (department), what THREE areas are most affected by the current pandemic and economic climate? (check no more than three)</a:t>
            </a:r>
          </a:p>
        </p:txBody>
      </p:sp>
      <p:sp>
        <p:nvSpPr>
          <p:cNvPr id="11" name="Text Placeholder 2">
            <a:extLst>
              <a:ext uri="{FF2B5EF4-FFF2-40B4-BE49-F238E27FC236}">
                <a16:creationId xmlns:a16="http://schemas.microsoft.com/office/drawing/2014/main" id="{2C89EE0A-AEAB-4516-BEC0-A406C91C07EF}"/>
              </a:ext>
            </a:extLst>
          </p:cNvPr>
          <p:cNvSpPr txBox="1">
            <a:spLocks/>
          </p:cNvSpPr>
          <p:nvPr/>
        </p:nvSpPr>
        <p:spPr>
          <a:xfrm>
            <a:off x="1843817" y="794813"/>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Most Affected by Current Pandemic and Economic Climate</a:t>
            </a:r>
          </a:p>
        </p:txBody>
      </p:sp>
      <p:pic>
        <p:nvPicPr>
          <p:cNvPr id="3" name="Picture 2">
            <a:extLst>
              <a:ext uri="{FF2B5EF4-FFF2-40B4-BE49-F238E27FC236}">
                <a16:creationId xmlns:a16="http://schemas.microsoft.com/office/drawing/2014/main" id="{FF3DBBCE-5EF1-474A-AC18-4FCE5B2E8EEF}"/>
              </a:ext>
            </a:extLst>
          </p:cNvPr>
          <p:cNvPicPr>
            <a:picLocks noChangeAspect="1"/>
          </p:cNvPicPr>
          <p:nvPr/>
        </p:nvPicPr>
        <p:blipFill rotWithShape="1">
          <a:blip r:embed="rId7"/>
          <a:srcRect l="2372" t="8316" r="3885" b="2476"/>
          <a:stretch/>
        </p:blipFill>
        <p:spPr>
          <a:xfrm>
            <a:off x="1858796" y="1075711"/>
            <a:ext cx="8474408" cy="5058080"/>
          </a:xfrm>
          <a:prstGeom prst="rect">
            <a:avLst/>
          </a:prstGeom>
        </p:spPr>
      </p:pic>
    </p:spTree>
    <p:extLst>
      <p:ext uri="{BB962C8B-B14F-4D97-AF65-F5344CB8AC3E}">
        <p14:creationId xmlns:p14="http://schemas.microsoft.com/office/powerpoint/2010/main" val="397687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235753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7" name="think-cell Slide" r:id="rId5" imgW="360" imgH="360" progId="TCLayout.ActiveDocument.1">
                  <p:embed/>
                </p:oleObj>
              </mc:Choice>
              <mc:Fallback>
                <p:oleObj name="think-cell Slide" r:id="rId5" imgW="360" imgH="360" progId="TCLayout.ActiveDocument.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2263901" y="238199"/>
            <a:ext cx="9602277" cy="507204"/>
          </a:xfrm>
        </p:spPr>
        <p:txBody>
          <a:bodyPr>
            <a:normAutofit/>
          </a:bodyPr>
          <a:lstStyle/>
          <a:p>
            <a:pPr algn="ctr"/>
            <a:r>
              <a:rPr lang="en-US" dirty="0"/>
              <a:t>Economic Impact on Labs: Concern About Layoffs, Hiring</a:t>
            </a:r>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n=191 (Wave 1)</a:t>
            </a:r>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6133792"/>
            <a:ext cx="8613648" cy="153888"/>
          </a:xfrm>
        </p:spPr>
        <p:txBody>
          <a:bodyPr/>
          <a:lstStyle/>
          <a:p>
            <a:r>
              <a:rPr lang="en-US" i="0" dirty="0"/>
              <a:t>What are the top THREE economic-driven changes currently happening at your organization/institution? (check up to three)</a:t>
            </a:r>
          </a:p>
        </p:txBody>
      </p:sp>
      <p:sp>
        <p:nvSpPr>
          <p:cNvPr id="11" name="Text Placeholder 2">
            <a:extLst>
              <a:ext uri="{FF2B5EF4-FFF2-40B4-BE49-F238E27FC236}">
                <a16:creationId xmlns:a16="http://schemas.microsoft.com/office/drawing/2014/main" id="{6D7B120D-C11D-4CA3-8B5D-98A7A995F14F}"/>
              </a:ext>
            </a:extLst>
          </p:cNvPr>
          <p:cNvSpPr txBox="1">
            <a:spLocks/>
          </p:cNvSpPr>
          <p:nvPr/>
        </p:nvSpPr>
        <p:spPr>
          <a:xfrm>
            <a:off x="1843817" y="794813"/>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Top Economic-Driven Changes in Organization</a:t>
            </a:r>
          </a:p>
        </p:txBody>
      </p:sp>
      <p:grpSp>
        <p:nvGrpSpPr>
          <p:cNvPr id="6" name="Group 5">
            <a:extLst>
              <a:ext uri="{FF2B5EF4-FFF2-40B4-BE49-F238E27FC236}">
                <a16:creationId xmlns:a16="http://schemas.microsoft.com/office/drawing/2014/main" id="{FE106DDB-2754-4F11-A5E9-4664E04FB705}"/>
              </a:ext>
            </a:extLst>
          </p:cNvPr>
          <p:cNvGrpSpPr/>
          <p:nvPr/>
        </p:nvGrpSpPr>
        <p:grpSpPr>
          <a:xfrm>
            <a:off x="1737747" y="1075711"/>
            <a:ext cx="8716507" cy="5058080"/>
            <a:chOff x="1737747" y="1075711"/>
            <a:chExt cx="8716507" cy="5058080"/>
          </a:xfrm>
        </p:grpSpPr>
        <p:pic>
          <p:nvPicPr>
            <p:cNvPr id="3" name="Picture 2">
              <a:extLst>
                <a:ext uri="{FF2B5EF4-FFF2-40B4-BE49-F238E27FC236}">
                  <a16:creationId xmlns:a16="http://schemas.microsoft.com/office/drawing/2014/main" id="{6927EF73-BADD-4808-9AC2-0F109365005C}"/>
                </a:ext>
              </a:extLst>
            </p:cNvPr>
            <p:cNvPicPr>
              <a:picLocks noChangeAspect="1"/>
            </p:cNvPicPr>
            <p:nvPr/>
          </p:nvPicPr>
          <p:blipFill rotWithShape="1">
            <a:blip r:embed="rId7"/>
            <a:srcRect l="4136" t="7365" r="3525" b="3474"/>
            <a:stretch/>
          </p:blipFill>
          <p:spPr>
            <a:xfrm>
              <a:off x="1737747" y="1075711"/>
              <a:ext cx="8716507" cy="5058080"/>
            </a:xfrm>
            <a:prstGeom prst="rect">
              <a:avLst/>
            </a:prstGeom>
          </p:spPr>
        </p:pic>
        <p:sp>
          <p:nvSpPr>
            <p:cNvPr id="4" name="Rectangle 3">
              <a:extLst>
                <a:ext uri="{FF2B5EF4-FFF2-40B4-BE49-F238E27FC236}">
                  <a16:creationId xmlns:a16="http://schemas.microsoft.com/office/drawing/2014/main" id="{AA04FE6B-D094-449A-B1B5-B34ACD0E8F22}"/>
                </a:ext>
              </a:extLst>
            </p:cNvPr>
            <p:cNvSpPr/>
            <p:nvPr/>
          </p:nvSpPr>
          <p:spPr>
            <a:xfrm>
              <a:off x="6365965" y="3213463"/>
              <a:ext cx="4088287" cy="2920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687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FC5F1095-B79D-7742-9E34-B4A4DB29A313}"/>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E3A6417C-982F-1446-BAEF-4134677DEC7D}"/>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D010F7D6-63AC-594E-B192-E41D2CB834DA}"/>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5" name="think-cell Slide" r:id="rId5" imgW="360" imgH="360" progId="TCLayout.ActiveDocument.1">
                  <p:embed/>
                </p:oleObj>
              </mc:Choice>
              <mc:Fallback>
                <p:oleObj name="think-cell Slide" r:id="rId5" imgW="360" imgH="360" progId="TCLayout.ActiveDocument.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solidFill>
                  <a:schemeClr val="bg1"/>
                </a:solidFill>
              </a:rPr>
              <a:t>Impact by Type of Test</a:t>
            </a:r>
          </a:p>
        </p:txBody>
      </p:sp>
    </p:spTree>
    <p:extLst>
      <p:ext uri="{BB962C8B-B14F-4D97-AF65-F5344CB8AC3E}">
        <p14:creationId xmlns:p14="http://schemas.microsoft.com/office/powerpoint/2010/main" val="16139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407F38-84D1-42D0-992F-76781DDC96CF}"/>
              </a:ext>
            </a:extLst>
          </p:cNvPr>
          <p:cNvGraphicFramePr>
            <a:graphicFrameLocks noChangeAspect="1"/>
          </p:cNvGraphicFramePr>
          <p:nvPr>
            <p:custDataLst>
              <p:tags r:id="rId2"/>
            </p:custDataLst>
            <p:extLst>
              <p:ext uri="{D42A27DB-BD31-4B8C-83A1-F6EECF244321}">
                <p14:modId xmlns:p14="http://schemas.microsoft.com/office/powerpoint/2010/main" val="3837972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44" name="think-cell Slide" r:id="rId5" imgW="360" imgH="360" progId="TCLayout.ActiveDocument.1">
                  <p:embed/>
                </p:oleObj>
              </mc:Choice>
              <mc:Fallback>
                <p:oleObj name="think-cell Slide" r:id="rId5" imgW="360" imgH="360" progId="TCLayout.ActiveDocument.1">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6C17967A-D9FF-4B25-BE69-F4A99973AB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43E9B12C-88DB-4149-9E00-78B4E5725112}"/>
              </a:ext>
            </a:extLst>
          </p:cNvPr>
          <p:cNvSpPr>
            <a:spLocks noGrp="1"/>
          </p:cNvSpPr>
          <p:nvPr>
            <p:ph type="title"/>
          </p:nvPr>
        </p:nvSpPr>
        <p:spPr>
          <a:xfrm>
            <a:off x="1940052" y="293370"/>
            <a:ext cx="8311896" cy="553974"/>
          </a:xfrm>
        </p:spPr>
        <p:txBody>
          <a:bodyPr/>
          <a:lstStyle/>
          <a:p>
            <a:pPr algn="ctr"/>
            <a:r>
              <a:rPr lang="en-US" dirty="0"/>
              <a:t>Testing Areas Impacted by COVID-19</a:t>
            </a:r>
          </a:p>
        </p:txBody>
      </p:sp>
      <p:sp>
        <p:nvSpPr>
          <p:cNvPr id="9" name="Text Placeholder 3">
            <a:extLst>
              <a:ext uri="{FF2B5EF4-FFF2-40B4-BE49-F238E27FC236}">
                <a16:creationId xmlns:a16="http://schemas.microsoft.com/office/drawing/2014/main" id="{2BCFEA3B-CE86-42F4-A1C6-F13EB80FA26C}"/>
              </a:ext>
            </a:extLst>
          </p:cNvPr>
          <p:cNvSpPr>
            <a:spLocks noGrp="1"/>
          </p:cNvSpPr>
          <p:nvPr>
            <p:ph type="body" idx="4"/>
          </p:nvPr>
        </p:nvSpPr>
        <p:spPr>
          <a:xfrm>
            <a:off x="285750" y="6122781"/>
            <a:ext cx="6404299" cy="153888"/>
          </a:xfrm>
        </p:spPr>
        <p:txBody>
          <a:bodyPr/>
          <a:lstStyle/>
          <a:p>
            <a:r>
              <a:rPr lang="en-US" dirty="0"/>
              <a:t>n=157 (Wave 1)</a:t>
            </a:r>
          </a:p>
        </p:txBody>
      </p:sp>
      <p:sp>
        <p:nvSpPr>
          <p:cNvPr id="5" name="Text Placeholder 4">
            <a:extLst>
              <a:ext uri="{FF2B5EF4-FFF2-40B4-BE49-F238E27FC236}">
                <a16:creationId xmlns:a16="http://schemas.microsoft.com/office/drawing/2014/main" id="{89202925-147E-43BA-9B62-75AD5DB34006}"/>
              </a:ext>
            </a:extLst>
          </p:cNvPr>
          <p:cNvSpPr>
            <a:spLocks noGrp="1"/>
          </p:cNvSpPr>
          <p:nvPr>
            <p:ph type="body" idx="13"/>
          </p:nvPr>
        </p:nvSpPr>
        <p:spPr>
          <a:xfrm>
            <a:off x="3291838" y="6124379"/>
            <a:ext cx="8613648" cy="153888"/>
          </a:xfrm>
        </p:spPr>
        <p:txBody>
          <a:bodyPr/>
          <a:lstStyle/>
          <a:p>
            <a:r>
              <a:rPr lang="en-US" i="0" dirty="0"/>
              <a:t>For each of the following tests/modalities how has your test volume been impacted due to coronavirus? (choose one for each)</a:t>
            </a:r>
          </a:p>
        </p:txBody>
      </p:sp>
      <p:sp>
        <p:nvSpPr>
          <p:cNvPr id="15" name="Text Placeholder 2">
            <a:extLst>
              <a:ext uri="{FF2B5EF4-FFF2-40B4-BE49-F238E27FC236}">
                <a16:creationId xmlns:a16="http://schemas.microsoft.com/office/drawing/2014/main" id="{2E332BBF-78DE-4679-ACB7-0739787BFFD4}"/>
              </a:ext>
            </a:extLst>
          </p:cNvPr>
          <p:cNvSpPr txBox="1">
            <a:spLocks/>
          </p:cNvSpPr>
          <p:nvPr/>
        </p:nvSpPr>
        <p:spPr>
          <a:xfrm>
            <a:off x="1248207" y="768380"/>
            <a:ext cx="10603230" cy="2273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Average Impact on Test Volume</a:t>
            </a:r>
          </a:p>
        </p:txBody>
      </p:sp>
      <p:pic>
        <p:nvPicPr>
          <p:cNvPr id="3" name="Picture 2">
            <a:extLst>
              <a:ext uri="{FF2B5EF4-FFF2-40B4-BE49-F238E27FC236}">
                <a16:creationId xmlns:a16="http://schemas.microsoft.com/office/drawing/2014/main" id="{A968713E-4D6B-4BD5-A55B-C07063150F67}"/>
              </a:ext>
            </a:extLst>
          </p:cNvPr>
          <p:cNvPicPr>
            <a:picLocks noChangeAspect="1"/>
          </p:cNvPicPr>
          <p:nvPr/>
        </p:nvPicPr>
        <p:blipFill rotWithShape="1">
          <a:blip r:embed="rId7"/>
          <a:srcRect l="4112" t="7492" r="9590" b="3366"/>
          <a:stretch/>
        </p:blipFill>
        <p:spPr>
          <a:xfrm>
            <a:off x="2192927" y="1079863"/>
            <a:ext cx="7806147" cy="5041320"/>
          </a:xfrm>
          <a:prstGeom prst="rect">
            <a:avLst/>
          </a:prstGeom>
        </p:spPr>
      </p:pic>
    </p:spTree>
    <p:extLst>
      <p:ext uri="{BB962C8B-B14F-4D97-AF65-F5344CB8AC3E}">
        <p14:creationId xmlns:p14="http://schemas.microsoft.com/office/powerpoint/2010/main" val="383643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407F38-84D1-42D0-992F-76781DDC96CF}"/>
              </a:ext>
            </a:extLst>
          </p:cNvPr>
          <p:cNvGraphicFramePr>
            <a:graphicFrameLocks noChangeAspect="1"/>
          </p:cNvGraphicFramePr>
          <p:nvPr>
            <p:custDataLst>
              <p:tags r:id="rId2"/>
            </p:custDataLst>
            <p:extLst>
              <p:ext uri="{D42A27DB-BD31-4B8C-83A1-F6EECF244321}">
                <p14:modId xmlns:p14="http://schemas.microsoft.com/office/powerpoint/2010/main" val="3837972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2" name="think-cell Slide" r:id="rId5" imgW="360" imgH="360" progId="TCLayout.ActiveDocument.1">
                  <p:embed/>
                </p:oleObj>
              </mc:Choice>
              <mc:Fallback>
                <p:oleObj name="think-cell Slide" r:id="rId5" imgW="360" imgH="360" progId="TCLayout.ActiveDocument.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6C17967A-D9FF-4B25-BE69-F4A99973AB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43E9B12C-88DB-4149-9E00-78B4E5725112}"/>
              </a:ext>
            </a:extLst>
          </p:cNvPr>
          <p:cNvSpPr>
            <a:spLocks noGrp="1"/>
          </p:cNvSpPr>
          <p:nvPr>
            <p:ph type="title"/>
          </p:nvPr>
        </p:nvSpPr>
        <p:spPr>
          <a:xfrm>
            <a:off x="1940052" y="293370"/>
            <a:ext cx="8311896" cy="553974"/>
          </a:xfrm>
        </p:spPr>
        <p:txBody>
          <a:bodyPr/>
          <a:lstStyle/>
          <a:p>
            <a:pPr algn="ctr"/>
            <a:r>
              <a:rPr lang="en-US" dirty="0"/>
              <a:t>Budget Changes Expected in 2020</a:t>
            </a:r>
          </a:p>
        </p:txBody>
      </p:sp>
      <p:sp>
        <p:nvSpPr>
          <p:cNvPr id="9" name="Text Placeholder 3">
            <a:extLst>
              <a:ext uri="{FF2B5EF4-FFF2-40B4-BE49-F238E27FC236}">
                <a16:creationId xmlns:a16="http://schemas.microsoft.com/office/drawing/2014/main" id="{2BCFEA3B-CE86-42F4-A1C6-F13EB80FA26C}"/>
              </a:ext>
            </a:extLst>
          </p:cNvPr>
          <p:cNvSpPr>
            <a:spLocks noGrp="1"/>
          </p:cNvSpPr>
          <p:nvPr>
            <p:ph type="body" idx="4"/>
          </p:nvPr>
        </p:nvSpPr>
        <p:spPr>
          <a:xfrm>
            <a:off x="285750" y="6122781"/>
            <a:ext cx="6404299" cy="153888"/>
          </a:xfrm>
        </p:spPr>
        <p:txBody>
          <a:bodyPr/>
          <a:lstStyle/>
          <a:p>
            <a:r>
              <a:rPr lang="en-US" dirty="0"/>
              <a:t>n=129 (Wave 1)</a:t>
            </a:r>
          </a:p>
        </p:txBody>
      </p:sp>
      <p:sp>
        <p:nvSpPr>
          <p:cNvPr id="5" name="Text Placeholder 4">
            <a:extLst>
              <a:ext uri="{FF2B5EF4-FFF2-40B4-BE49-F238E27FC236}">
                <a16:creationId xmlns:a16="http://schemas.microsoft.com/office/drawing/2014/main" id="{89202925-147E-43BA-9B62-75AD5DB34006}"/>
              </a:ext>
            </a:extLst>
          </p:cNvPr>
          <p:cNvSpPr>
            <a:spLocks noGrp="1"/>
          </p:cNvSpPr>
          <p:nvPr>
            <p:ph type="body" idx="13"/>
          </p:nvPr>
        </p:nvSpPr>
        <p:spPr>
          <a:xfrm>
            <a:off x="3291838" y="5970490"/>
            <a:ext cx="8613648" cy="307777"/>
          </a:xfrm>
        </p:spPr>
        <p:txBody>
          <a:bodyPr/>
          <a:lstStyle/>
          <a:p>
            <a:r>
              <a:rPr lang="en-US" i="0" dirty="0"/>
              <a:t>Compared to your annual budget, how do you expect the average amount of money that your lab (department) spends on products purchased in each of the following categories to change in 2020 (choose only one or each)</a:t>
            </a:r>
          </a:p>
        </p:txBody>
      </p:sp>
      <p:sp>
        <p:nvSpPr>
          <p:cNvPr id="10" name="Text Placeholder 2">
            <a:extLst>
              <a:ext uri="{FF2B5EF4-FFF2-40B4-BE49-F238E27FC236}">
                <a16:creationId xmlns:a16="http://schemas.microsoft.com/office/drawing/2014/main" id="{D05CD634-8933-4472-9EF3-DFF362DD09DB}"/>
              </a:ext>
            </a:extLst>
          </p:cNvPr>
          <p:cNvSpPr txBox="1">
            <a:spLocks/>
          </p:cNvSpPr>
          <p:nvPr/>
        </p:nvSpPr>
        <p:spPr>
          <a:xfrm>
            <a:off x="1248207" y="768380"/>
            <a:ext cx="10603230" cy="2273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Average Expected Change in Spending on Products in 2020</a:t>
            </a:r>
          </a:p>
        </p:txBody>
      </p:sp>
      <p:pic>
        <p:nvPicPr>
          <p:cNvPr id="3" name="Picture 2">
            <a:extLst>
              <a:ext uri="{FF2B5EF4-FFF2-40B4-BE49-F238E27FC236}">
                <a16:creationId xmlns:a16="http://schemas.microsoft.com/office/drawing/2014/main" id="{C82FFEC6-CB8D-4F21-8ACC-AABECAB78E47}"/>
              </a:ext>
            </a:extLst>
          </p:cNvPr>
          <p:cNvPicPr>
            <a:picLocks noChangeAspect="1"/>
          </p:cNvPicPr>
          <p:nvPr/>
        </p:nvPicPr>
        <p:blipFill rotWithShape="1">
          <a:blip r:embed="rId7"/>
          <a:srcRect l="4453" t="8454" r="11355" b="2349"/>
          <a:stretch/>
        </p:blipFill>
        <p:spPr>
          <a:xfrm>
            <a:off x="2395846" y="1071153"/>
            <a:ext cx="7400309" cy="4899337"/>
          </a:xfrm>
          <a:prstGeom prst="rect">
            <a:avLst/>
          </a:prstGeom>
        </p:spPr>
      </p:pic>
    </p:spTree>
    <p:extLst>
      <p:ext uri="{BB962C8B-B14F-4D97-AF65-F5344CB8AC3E}">
        <p14:creationId xmlns:p14="http://schemas.microsoft.com/office/powerpoint/2010/main" val="383643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5E542821-AE94-7442-8D65-FC83EB92703C}"/>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B7BFF368-C093-DA47-BC18-3DFE7DFAD1B9}"/>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C92A05DA-9B0C-DC44-8DD0-6B7F379DB4ED}"/>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21" name="think-cell Slide" r:id="rId5" imgW="360" imgH="360" progId="TCLayout.ActiveDocument.1">
                  <p:embed/>
                </p:oleObj>
              </mc:Choice>
              <mc:Fallback>
                <p:oleObj name="think-cell Slide" r:id="rId5" imgW="360" imgH="360" progId="TCLayout.ActiveDocument.1">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p:txBody>
          <a:bodyPr/>
          <a:lstStyle/>
          <a:p>
            <a:r>
              <a:rPr lang="en-US" dirty="0">
                <a:solidFill>
                  <a:schemeClr val="bg1"/>
                </a:solidFill>
              </a:rPr>
              <a:t>How long until we get back to normal?</a:t>
            </a:r>
          </a:p>
        </p:txBody>
      </p:sp>
    </p:spTree>
    <p:extLst>
      <p:ext uri="{BB962C8B-B14F-4D97-AF65-F5344CB8AC3E}">
        <p14:creationId xmlns:p14="http://schemas.microsoft.com/office/powerpoint/2010/main" val="363017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4E3150-1E0A-46BE-A810-6752A3869C1D}"/>
              </a:ext>
            </a:extLst>
          </p:cNvPr>
          <p:cNvGraphicFramePr>
            <a:graphicFrameLocks noChangeAspect="1"/>
          </p:cNvGraphicFramePr>
          <p:nvPr>
            <p:custDataLst>
              <p:tags r:id="rId2"/>
            </p:custDataLst>
            <p:extLst>
              <p:ext uri="{D42A27DB-BD31-4B8C-83A1-F6EECF244321}">
                <p14:modId xmlns:p14="http://schemas.microsoft.com/office/powerpoint/2010/main" val="101640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18" name="think-cell Slide" r:id="rId5" imgW="360" imgH="360" progId="TCLayout.ActiveDocument.1">
                  <p:embed/>
                </p:oleObj>
              </mc:Choice>
              <mc:Fallback>
                <p:oleObj name="think-cell Slide" r:id="rId5" imgW="360" imgH="360" progId="TCLayout.ActiveDocument.1">
                  <p:embed/>
                  <p:pic>
                    <p:nvPicPr>
                      <p:cNvPr id="0" name="Picture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C9FF25EE-6A1F-4C5B-AA0A-914B5FCC93E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2179620" y="100667"/>
            <a:ext cx="8725325" cy="477944"/>
          </a:xfrm>
        </p:spPr>
        <p:txBody>
          <a:bodyPr>
            <a:normAutofit fontScale="90000"/>
          </a:bodyPr>
          <a:lstStyle/>
          <a:p>
            <a:r>
              <a:rPr lang="en-US" dirty="0"/>
              <a:t>Ramp up from 2-4 months but depends on site of institution</a:t>
            </a:r>
            <a:br>
              <a:rPr lang="en-US" dirty="0"/>
            </a:br>
            <a:r>
              <a:rPr lang="en-US" dirty="0"/>
              <a:t>Larger Institutions more impacted but faster to recover </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4"/>
          </p:nvPr>
        </p:nvSpPr>
        <p:spPr>
          <a:xfrm>
            <a:off x="3291838" y="6133792"/>
            <a:ext cx="8613648" cy="153888"/>
          </a:xfrm>
        </p:spPr>
        <p:txBody>
          <a:bodyPr/>
          <a:lstStyle/>
          <a:p>
            <a:r>
              <a:rPr lang="en-US" i="0" dirty="0"/>
              <a:t>How long do you anticipate that it will take your lab to ramp back-up to previous volume levels? (choose only one)</a:t>
            </a:r>
          </a:p>
        </p:txBody>
      </p:sp>
      <p:sp>
        <p:nvSpPr>
          <p:cNvPr id="13" name="Text Placeholder 2">
            <a:extLst>
              <a:ext uri="{FF2B5EF4-FFF2-40B4-BE49-F238E27FC236}">
                <a16:creationId xmlns:a16="http://schemas.microsoft.com/office/drawing/2014/main" id="{0F976A49-E11C-4BC7-A6D4-1E98322B6C69}"/>
              </a:ext>
            </a:extLst>
          </p:cNvPr>
          <p:cNvSpPr txBox="1">
            <a:spLocks/>
          </p:cNvSpPr>
          <p:nvPr/>
        </p:nvSpPr>
        <p:spPr>
          <a:xfrm>
            <a:off x="2179621" y="818874"/>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Anticipated Ramp-Up Time Once Labs Re-Open by Facility Size (# of employees)</a:t>
            </a:r>
          </a:p>
        </p:txBody>
      </p:sp>
      <p:sp>
        <p:nvSpPr>
          <p:cNvPr id="16" name="Text Placeholder 3">
            <a:extLst>
              <a:ext uri="{FF2B5EF4-FFF2-40B4-BE49-F238E27FC236}">
                <a16:creationId xmlns:a16="http://schemas.microsoft.com/office/drawing/2014/main" id="{452C47AC-D9B0-4CA0-ACEF-E84BE48A648F}"/>
              </a:ext>
            </a:extLst>
          </p:cNvPr>
          <p:cNvSpPr txBox="1">
            <a:spLocks/>
          </p:cNvSpPr>
          <p:nvPr/>
        </p:nvSpPr>
        <p:spPr>
          <a:xfrm>
            <a:off x="285750" y="6122781"/>
            <a:ext cx="6404299" cy="15388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just" rtl="0" eaLnBrk="1" hangingPunct="1">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eaLnBrk="1" hangingPunct="1">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dirty="0"/>
              <a:t>n=184 (Wave 1)</a:t>
            </a:r>
          </a:p>
        </p:txBody>
      </p:sp>
      <p:pic>
        <p:nvPicPr>
          <p:cNvPr id="4" name="Picture 3">
            <a:extLst>
              <a:ext uri="{FF2B5EF4-FFF2-40B4-BE49-F238E27FC236}">
                <a16:creationId xmlns:a16="http://schemas.microsoft.com/office/drawing/2014/main" id="{7A1F8AF4-EC31-47AB-9A49-1AE902FBE87F}"/>
              </a:ext>
            </a:extLst>
          </p:cNvPr>
          <p:cNvPicPr>
            <a:picLocks noChangeAspect="1"/>
          </p:cNvPicPr>
          <p:nvPr/>
        </p:nvPicPr>
        <p:blipFill rotWithShape="1">
          <a:blip r:embed="rId7"/>
          <a:srcRect l="5571" t="17636" r="5000" b="5073"/>
          <a:stretch/>
        </p:blipFill>
        <p:spPr>
          <a:xfrm>
            <a:off x="918589" y="1110784"/>
            <a:ext cx="10354822" cy="5011998"/>
          </a:xfrm>
          <a:prstGeom prst="rect">
            <a:avLst/>
          </a:prstGeom>
        </p:spPr>
      </p:pic>
    </p:spTree>
    <p:extLst>
      <p:ext uri="{BB962C8B-B14F-4D97-AF65-F5344CB8AC3E}">
        <p14:creationId xmlns:p14="http://schemas.microsoft.com/office/powerpoint/2010/main" val="128072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7;p4">
            <a:extLst>
              <a:ext uri="{FF2B5EF4-FFF2-40B4-BE49-F238E27FC236}">
                <a16:creationId xmlns:a16="http://schemas.microsoft.com/office/drawing/2014/main" id="{A829FFC6-84FD-5640-8456-C4A34B13BC14}"/>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20" name="Google Shape;38;p4">
            <a:extLst>
              <a:ext uri="{FF2B5EF4-FFF2-40B4-BE49-F238E27FC236}">
                <a16:creationId xmlns:a16="http://schemas.microsoft.com/office/drawing/2014/main" id="{D7A7B07B-AD27-4641-BC94-FDC8F609A236}"/>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42;p4">
            <a:extLst>
              <a:ext uri="{FF2B5EF4-FFF2-40B4-BE49-F238E27FC236}">
                <a16:creationId xmlns:a16="http://schemas.microsoft.com/office/drawing/2014/main" id="{3267C509-B599-DA4F-81B5-35D3428E227D}"/>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3" name="think-cell Slide" r:id="rId5" imgW="360" imgH="360" progId="TCLayout.ActiveDocument.1">
                  <p:embed/>
                </p:oleObj>
              </mc:Choice>
              <mc:Fallback>
                <p:oleObj name="think-cell Slide" r:id="rId5" imgW="360" imgH="360" progId="TCLayout.ActiveDocument.1">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extBox 1">
            <a:extLst>
              <a:ext uri="{FF2B5EF4-FFF2-40B4-BE49-F238E27FC236}">
                <a16:creationId xmlns:a16="http://schemas.microsoft.com/office/drawing/2014/main" id="{8426C541-2522-4D29-AB40-F974B7432208}"/>
              </a:ext>
            </a:extLst>
          </p:cNvPr>
          <p:cNvSpPr txBox="1"/>
          <p:nvPr/>
        </p:nvSpPr>
        <p:spPr>
          <a:xfrm>
            <a:off x="1190625" y="1866900"/>
            <a:ext cx="3800475" cy="523220"/>
          </a:xfrm>
          <a:prstGeom prst="rect">
            <a:avLst/>
          </a:prstGeom>
          <a:noFill/>
        </p:spPr>
        <p:txBody>
          <a:bodyPr wrap="square" rtlCol="0">
            <a:spAutoFit/>
          </a:bodyPr>
          <a:lstStyle/>
          <a:p>
            <a:r>
              <a:rPr lang="en-US" sz="2800" dirty="0">
                <a:solidFill>
                  <a:schemeClr val="bg1"/>
                </a:solidFill>
              </a:rPr>
              <a:t>Today’s Presenters</a:t>
            </a:r>
          </a:p>
        </p:txBody>
      </p:sp>
      <p:pic>
        <p:nvPicPr>
          <p:cNvPr id="13" name="Picture 12" descr="A person wearing a suit and tie smiling at the camera&#10;&#10;Description automatically generated">
            <a:extLst>
              <a:ext uri="{FF2B5EF4-FFF2-40B4-BE49-F238E27FC236}">
                <a16:creationId xmlns:a16="http://schemas.microsoft.com/office/drawing/2014/main" id="{AF2507ED-055E-3540-8A89-D37CFC10F59C}"/>
              </a:ext>
            </a:extLst>
          </p:cNvPr>
          <p:cNvPicPr>
            <a:picLocks noChangeAspect="1"/>
          </p:cNvPicPr>
          <p:nvPr/>
        </p:nvPicPr>
        <p:blipFill>
          <a:blip r:embed="rId7"/>
          <a:stretch>
            <a:fillRect/>
          </a:stretch>
        </p:blipFill>
        <p:spPr>
          <a:xfrm>
            <a:off x="7320200" y="2802494"/>
            <a:ext cx="1254918" cy="1310617"/>
          </a:xfrm>
          <a:prstGeom prst="rect">
            <a:avLst/>
          </a:prstGeom>
        </p:spPr>
      </p:pic>
      <p:sp>
        <p:nvSpPr>
          <p:cNvPr id="14" name="TextBox 13">
            <a:extLst>
              <a:ext uri="{FF2B5EF4-FFF2-40B4-BE49-F238E27FC236}">
                <a16:creationId xmlns:a16="http://schemas.microsoft.com/office/drawing/2014/main" id="{261E72AE-4617-A145-9ED6-D7BEB619E2D1}"/>
              </a:ext>
            </a:extLst>
          </p:cNvPr>
          <p:cNvSpPr txBox="1"/>
          <p:nvPr/>
        </p:nvSpPr>
        <p:spPr>
          <a:xfrm>
            <a:off x="7233284" y="4080501"/>
            <a:ext cx="1428750" cy="523220"/>
          </a:xfrm>
          <a:prstGeom prst="rect">
            <a:avLst/>
          </a:prstGeom>
          <a:noFill/>
        </p:spPr>
        <p:txBody>
          <a:bodyPr wrap="square" rtlCol="0">
            <a:spAutoFit/>
          </a:bodyPr>
          <a:lstStyle/>
          <a:p>
            <a:pPr algn="ctr"/>
            <a:r>
              <a:rPr lang="en-US" dirty="0">
                <a:solidFill>
                  <a:schemeClr val="bg1"/>
                </a:solidFill>
              </a:rPr>
              <a:t>Craig Overpeck</a:t>
            </a:r>
          </a:p>
          <a:p>
            <a:pPr algn="ctr"/>
            <a:r>
              <a:rPr lang="en-US" dirty="0">
                <a:solidFill>
                  <a:schemeClr val="bg1"/>
                </a:solidFill>
              </a:rPr>
              <a:t>CEO</a:t>
            </a:r>
          </a:p>
        </p:txBody>
      </p:sp>
      <p:sp>
        <p:nvSpPr>
          <p:cNvPr id="15" name="TextBox 14">
            <a:extLst>
              <a:ext uri="{FF2B5EF4-FFF2-40B4-BE49-F238E27FC236}">
                <a16:creationId xmlns:a16="http://schemas.microsoft.com/office/drawing/2014/main" id="{761A6808-7BC2-FA4C-ABB4-52C952E2B6FF}"/>
              </a:ext>
            </a:extLst>
          </p:cNvPr>
          <p:cNvSpPr txBox="1"/>
          <p:nvPr/>
        </p:nvSpPr>
        <p:spPr>
          <a:xfrm>
            <a:off x="2989552" y="4080501"/>
            <a:ext cx="2301476" cy="523220"/>
          </a:xfrm>
          <a:prstGeom prst="rect">
            <a:avLst/>
          </a:prstGeom>
          <a:noFill/>
        </p:spPr>
        <p:txBody>
          <a:bodyPr wrap="square" rtlCol="0">
            <a:spAutoFit/>
          </a:bodyPr>
          <a:lstStyle/>
          <a:p>
            <a:pPr algn="ctr"/>
            <a:r>
              <a:rPr lang="en-US" dirty="0">
                <a:solidFill>
                  <a:schemeClr val="bg1"/>
                </a:solidFill>
              </a:rPr>
              <a:t>Bruce Carlson</a:t>
            </a:r>
          </a:p>
          <a:p>
            <a:pPr algn="ctr"/>
            <a:r>
              <a:rPr lang="en-US" dirty="0">
                <a:solidFill>
                  <a:schemeClr val="bg1"/>
                </a:solidFill>
              </a:rPr>
              <a:t>SVP Publishing</a:t>
            </a:r>
          </a:p>
        </p:txBody>
      </p:sp>
      <p:pic>
        <p:nvPicPr>
          <p:cNvPr id="16" name="Picture 15" descr="A person wearing glasses and smiling at the camera&#10;&#10;Description automatically generated">
            <a:extLst>
              <a:ext uri="{FF2B5EF4-FFF2-40B4-BE49-F238E27FC236}">
                <a16:creationId xmlns:a16="http://schemas.microsoft.com/office/drawing/2014/main" id="{1CEE8E34-E940-F742-8675-DC2EBCCA88DB}"/>
              </a:ext>
            </a:extLst>
          </p:cNvPr>
          <p:cNvPicPr>
            <a:picLocks noChangeAspect="1"/>
          </p:cNvPicPr>
          <p:nvPr/>
        </p:nvPicPr>
        <p:blipFill>
          <a:blip r:embed="rId8"/>
          <a:stretch>
            <a:fillRect/>
          </a:stretch>
        </p:blipFill>
        <p:spPr>
          <a:xfrm>
            <a:off x="3484982" y="2769884"/>
            <a:ext cx="1310617" cy="1310617"/>
          </a:xfrm>
          <a:prstGeom prst="rect">
            <a:avLst/>
          </a:prstGeom>
        </p:spPr>
      </p:pic>
      <p:sp>
        <p:nvSpPr>
          <p:cNvPr id="17" name="TextBox 16">
            <a:extLst>
              <a:ext uri="{FF2B5EF4-FFF2-40B4-BE49-F238E27FC236}">
                <a16:creationId xmlns:a16="http://schemas.microsoft.com/office/drawing/2014/main" id="{3DF2B16D-6A6D-1C41-8CA3-2B82A4C6F25D}"/>
              </a:ext>
            </a:extLst>
          </p:cNvPr>
          <p:cNvSpPr txBox="1"/>
          <p:nvPr/>
        </p:nvSpPr>
        <p:spPr>
          <a:xfrm>
            <a:off x="4975063" y="4080501"/>
            <a:ext cx="2301476" cy="738664"/>
          </a:xfrm>
          <a:prstGeom prst="rect">
            <a:avLst/>
          </a:prstGeom>
          <a:noFill/>
        </p:spPr>
        <p:txBody>
          <a:bodyPr wrap="square" rtlCol="0">
            <a:spAutoFit/>
          </a:bodyPr>
          <a:lstStyle/>
          <a:p>
            <a:pPr algn="ctr"/>
            <a:r>
              <a:rPr lang="en-US" dirty="0">
                <a:solidFill>
                  <a:schemeClr val="bg1"/>
                </a:solidFill>
              </a:rPr>
              <a:t>Doreen Pippen</a:t>
            </a:r>
          </a:p>
          <a:p>
            <a:pPr algn="ctr"/>
            <a:r>
              <a:rPr lang="en-US" dirty="0">
                <a:solidFill>
                  <a:schemeClr val="bg1"/>
                </a:solidFill>
              </a:rPr>
              <a:t>VP Insights</a:t>
            </a:r>
          </a:p>
          <a:p>
            <a:pPr algn="ctr"/>
            <a:endParaRPr lang="en-US" dirty="0">
              <a:solidFill>
                <a:schemeClr val="bg1"/>
              </a:solidFill>
            </a:endParaRPr>
          </a:p>
        </p:txBody>
      </p:sp>
      <p:pic>
        <p:nvPicPr>
          <p:cNvPr id="18" name="Picture 17" descr="A person wearing a white shirt and black hair&#10;&#10;Description automatically generated">
            <a:extLst>
              <a:ext uri="{FF2B5EF4-FFF2-40B4-BE49-F238E27FC236}">
                <a16:creationId xmlns:a16="http://schemas.microsoft.com/office/drawing/2014/main" id="{60540CE8-0557-E64F-BEBF-D4E929F25904}"/>
              </a:ext>
            </a:extLst>
          </p:cNvPr>
          <p:cNvPicPr>
            <a:picLocks noChangeAspect="1"/>
          </p:cNvPicPr>
          <p:nvPr/>
        </p:nvPicPr>
        <p:blipFill>
          <a:blip r:embed="rId9"/>
          <a:stretch>
            <a:fillRect/>
          </a:stretch>
        </p:blipFill>
        <p:spPr>
          <a:xfrm>
            <a:off x="5417108" y="2802494"/>
            <a:ext cx="1281583" cy="1225862"/>
          </a:xfrm>
          <a:prstGeom prst="rect">
            <a:avLst/>
          </a:prstGeom>
        </p:spPr>
      </p:pic>
    </p:spTree>
    <p:extLst>
      <p:ext uri="{BB962C8B-B14F-4D97-AF65-F5344CB8AC3E}">
        <p14:creationId xmlns:p14="http://schemas.microsoft.com/office/powerpoint/2010/main" val="73178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p4">
            <a:extLst>
              <a:ext uri="{FF2B5EF4-FFF2-40B4-BE49-F238E27FC236}">
                <a16:creationId xmlns:a16="http://schemas.microsoft.com/office/drawing/2014/main" id="{0AAB4B15-557E-F842-9018-7BEB65525799}"/>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9" name="Google Shape;38;p4">
            <a:extLst>
              <a:ext uri="{FF2B5EF4-FFF2-40B4-BE49-F238E27FC236}">
                <a16:creationId xmlns:a16="http://schemas.microsoft.com/office/drawing/2014/main" id="{839F8DAA-E5DC-D740-97F4-0EED2EAF4A13}"/>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 name="Google Shape;42;p4">
            <a:extLst>
              <a:ext uri="{FF2B5EF4-FFF2-40B4-BE49-F238E27FC236}">
                <a16:creationId xmlns:a16="http://schemas.microsoft.com/office/drawing/2014/main" id="{A73EC7E6-F359-BB42-BAF7-AC10656AE7DC}"/>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09" name="think-cell Slide" r:id="rId5" imgW="360" imgH="360" progId="TCLayout.ActiveDocument.1">
                  <p:embed/>
                </p:oleObj>
              </mc:Choice>
              <mc:Fallback>
                <p:oleObj name="think-cell Slide" r:id="rId5" imgW="360" imgH="360" progId="TCLayout.ActiveDocument.1">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lstStyle/>
          <a:p>
            <a:r>
              <a:rPr lang="en-US" sz="3200" dirty="0">
                <a:solidFill>
                  <a:schemeClr val="bg1"/>
                </a:solidFill>
              </a:rPr>
              <a:t>Questions?</a:t>
            </a:r>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941283" cy="523220"/>
          </a:xfrm>
          <a:prstGeom prst="rect">
            <a:avLst/>
          </a:prstGeom>
          <a:noFill/>
        </p:spPr>
        <p:txBody>
          <a:bodyPr wrap="none" rtlCol="0">
            <a:spAutoFit/>
          </a:bodyPr>
          <a:lstStyle/>
          <a:p>
            <a:r>
              <a:rPr lang="en-US" sz="2800" dirty="0">
                <a:solidFill>
                  <a:schemeClr val="bg1"/>
                </a:solidFill>
              </a:rPr>
              <a:t>Q&amp;A</a:t>
            </a:r>
          </a:p>
        </p:txBody>
      </p:sp>
    </p:spTree>
    <p:extLst>
      <p:ext uri="{BB962C8B-B14F-4D97-AF65-F5344CB8AC3E}">
        <p14:creationId xmlns:p14="http://schemas.microsoft.com/office/powerpoint/2010/main" val="304047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1"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id="{F558D8B6-9807-4107-9500-4DA580C6A5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12" name="Title 11">
            <a:extLst>
              <a:ext uri="{FF2B5EF4-FFF2-40B4-BE49-F238E27FC236}">
                <a16:creationId xmlns:a16="http://schemas.microsoft.com/office/drawing/2014/main" id="{F7D25F25-6B72-4BFA-AC1A-BB4124A312AE}"/>
              </a:ext>
            </a:extLst>
          </p:cNvPr>
          <p:cNvSpPr>
            <a:spLocks noGrp="1"/>
          </p:cNvSpPr>
          <p:nvPr>
            <p:ph type="title"/>
          </p:nvPr>
        </p:nvSpPr>
        <p:spPr>
          <a:xfrm>
            <a:off x="3647326" y="98666"/>
            <a:ext cx="7393862" cy="645641"/>
          </a:xfrm>
        </p:spPr>
        <p:txBody>
          <a:bodyPr/>
          <a:lstStyle/>
          <a:p>
            <a:r>
              <a:rPr lang="en-US" dirty="0"/>
              <a:t>COVID-19 Resources</a:t>
            </a:r>
          </a:p>
        </p:txBody>
      </p:sp>
      <p:pic>
        <p:nvPicPr>
          <p:cNvPr id="13" name="Picture 12">
            <a:extLst>
              <a:ext uri="{FF2B5EF4-FFF2-40B4-BE49-F238E27FC236}">
                <a16:creationId xmlns:a16="http://schemas.microsoft.com/office/drawing/2014/main" id="{8F28749E-E909-4BCD-B028-ADCC38390115}"/>
              </a:ext>
            </a:extLst>
          </p:cNvPr>
          <p:cNvPicPr>
            <a:picLocks noChangeAspect="1"/>
          </p:cNvPicPr>
          <p:nvPr/>
        </p:nvPicPr>
        <p:blipFill>
          <a:blip r:embed="rId8"/>
          <a:stretch>
            <a:fillRect/>
          </a:stretch>
        </p:blipFill>
        <p:spPr>
          <a:xfrm>
            <a:off x="168914" y="1258773"/>
            <a:ext cx="6467475" cy="2976737"/>
          </a:xfrm>
          <a:prstGeom prst="rect">
            <a:avLst/>
          </a:prstGeom>
        </p:spPr>
      </p:pic>
      <p:pic>
        <p:nvPicPr>
          <p:cNvPr id="4" name="Picture 3">
            <a:extLst>
              <a:ext uri="{FF2B5EF4-FFF2-40B4-BE49-F238E27FC236}">
                <a16:creationId xmlns:a16="http://schemas.microsoft.com/office/drawing/2014/main" id="{456668DC-CE59-45F7-A667-57E31A7745D7}"/>
              </a:ext>
            </a:extLst>
          </p:cNvPr>
          <p:cNvPicPr>
            <a:picLocks noChangeAspect="1"/>
          </p:cNvPicPr>
          <p:nvPr/>
        </p:nvPicPr>
        <p:blipFill>
          <a:blip r:embed="rId9"/>
          <a:stretch>
            <a:fillRect/>
          </a:stretch>
        </p:blipFill>
        <p:spPr>
          <a:xfrm>
            <a:off x="168914" y="2747141"/>
            <a:ext cx="5492482" cy="3153265"/>
          </a:xfrm>
          <a:prstGeom prst="rect">
            <a:avLst/>
          </a:prstGeom>
        </p:spPr>
      </p:pic>
      <p:sp>
        <p:nvSpPr>
          <p:cNvPr id="14" name="Rectangle 13">
            <a:extLst>
              <a:ext uri="{FF2B5EF4-FFF2-40B4-BE49-F238E27FC236}">
                <a16:creationId xmlns:a16="http://schemas.microsoft.com/office/drawing/2014/main" id="{22D94E4C-BD55-41BD-AC5F-297A393927B9}"/>
              </a:ext>
            </a:extLst>
          </p:cNvPr>
          <p:cNvSpPr/>
          <p:nvPr/>
        </p:nvSpPr>
        <p:spPr>
          <a:xfrm>
            <a:off x="19816" y="744307"/>
            <a:ext cx="3183885" cy="307777"/>
          </a:xfrm>
          <a:prstGeom prst="rect">
            <a:avLst/>
          </a:prstGeom>
        </p:spPr>
        <p:txBody>
          <a:bodyPr wrap="none">
            <a:spAutoFit/>
          </a:bodyPr>
          <a:lstStyle/>
          <a:p>
            <a:r>
              <a:rPr lang="en-US" u="sng" dirty="0">
                <a:solidFill>
                  <a:srgbClr val="FF0000"/>
                </a:solidFill>
                <a:hlinkClick r:id="rId10">
                  <a:extLst>
                    <a:ext uri="{A12FA001-AC4F-418D-AE19-62706E023703}">
                      <ahyp:hlinkClr xmlns:ahyp="http://schemas.microsoft.com/office/drawing/2018/hyperlinkcolor" val="tx"/>
                    </a:ext>
                  </a:extLst>
                </a:hlinkClick>
              </a:rPr>
              <a:t>COVID19@</a:t>
            </a:r>
            <a:r>
              <a:rPr lang="en-US" u="sng" dirty="0">
                <a:solidFill>
                  <a:srgbClr val="FF0000"/>
                </a:solidFill>
              </a:rPr>
              <a:t>KaloramaInformation.com</a:t>
            </a:r>
            <a:endParaRPr lang="en-US" dirty="0">
              <a:solidFill>
                <a:srgbClr val="FF0000"/>
              </a:solidFill>
            </a:endParaRPr>
          </a:p>
        </p:txBody>
      </p:sp>
      <p:pic>
        <p:nvPicPr>
          <p:cNvPr id="2" name="Picture 1">
            <a:extLst>
              <a:ext uri="{FF2B5EF4-FFF2-40B4-BE49-F238E27FC236}">
                <a16:creationId xmlns:a16="http://schemas.microsoft.com/office/drawing/2014/main" id="{CCD1140D-C046-4933-ADA5-C4DFD11A0B77}"/>
              </a:ext>
            </a:extLst>
          </p:cNvPr>
          <p:cNvPicPr>
            <a:picLocks noChangeAspect="1"/>
          </p:cNvPicPr>
          <p:nvPr/>
        </p:nvPicPr>
        <p:blipFill>
          <a:blip r:embed="rId11"/>
          <a:stretch>
            <a:fillRect/>
          </a:stretch>
        </p:blipFill>
        <p:spPr>
          <a:xfrm>
            <a:off x="6649602" y="804835"/>
            <a:ext cx="5483230" cy="3144920"/>
          </a:xfrm>
          <a:prstGeom prst="rect">
            <a:avLst/>
          </a:prstGeom>
        </p:spPr>
      </p:pic>
      <p:pic>
        <p:nvPicPr>
          <p:cNvPr id="5" name="Picture 4">
            <a:extLst>
              <a:ext uri="{FF2B5EF4-FFF2-40B4-BE49-F238E27FC236}">
                <a16:creationId xmlns:a16="http://schemas.microsoft.com/office/drawing/2014/main" id="{ABC44337-82D1-4172-8B28-2B4002D28E6D}"/>
              </a:ext>
            </a:extLst>
          </p:cNvPr>
          <p:cNvPicPr>
            <a:picLocks noChangeAspect="1"/>
          </p:cNvPicPr>
          <p:nvPr/>
        </p:nvPicPr>
        <p:blipFill>
          <a:blip r:embed="rId12"/>
          <a:stretch>
            <a:fillRect/>
          </a:stretch>
        </p:blipFill>
        <p:spPr>
          <a:xfrm>
            <a:off x="155700" y="3949755"/>
            <a:ext cx="6374905" cy="2327220"/>
          </a:xfrm>
          <a:prstGeom prst="rect">
            <a:avLst/>
          </a:prstGeom>
        </p:spPr>
      </p:pic>
      <p:pic>
        <p:nvPicPr>
          <p:cNvPr id="3" name="Picture 2">
            <a:extLst>
              <a:ext uri="{FF2B5EF4-FFF2-40B4-BE49-F238E27FC236}">
                <a16:creationId xmlns:a16="http://schemas.microsoft.com/office/drawing/2014/main" id="{2DD14464-7F9D-4ED8-BD4B-81097A4B6091}"/>
              </a:ext>
            </a:extLst>
          </p:cNvPr>
          <p:cNvPicPr>
            <a:picLocks noChangeAspect="1"/>
          </p:cNvPicPr>
          <p:nvPr/>
        </p:nvPicPr>
        <p:blipFill>
          <a:blip r:embed="rId13"/>
          <a:stretch>
            <a:fillRect/>
          </a:stretch>
        </p:blipFill>
        <p:spPr>
          <a:xfrm>
            <a:off x="6702493" y="4010283"/>
            <a:ext cx="5377447" cy="2266692"/>
          </a:xfrm>
          <a:prstGeom prst="rect">
            <a:avLst/>
          </a:prstGeom>
        </p:spPr>
      </p:pic>
    </p:spTree>
    <p:extLst>
      <p:ext uri="{BB962C8B-B14F-4D97-AF65-F5344CB8AC3E}">
        <p14:creationId xmlns:p14="http://schemas.microsoft.com/office/powerpoint/2010/main" val="37525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p4">
            <a:extLst>
              <a:ext uri="{FF2B5EF4-FFF2-40B4-BE49-F238E27FC236}">
                <a16:creationId xmlns:a16="http://schemas.microsoft.com/office/drawing/2014/main" id="{9C510476-CF2A-DE45-ABCC-B0CF1ACFEC0B}"/>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9" name="Google Shape;38;p4">
            <a:extLst>
              <a:ext uri="{FF2B5EF4-FFF2-40B4-BE49-F238E27FC236}">
                <a16:creationId xmlns:a16="http://schemas.microsoft.com/office/drawing/2014/main" id="{5023D40D-79B2-7846-9360-8F4D44CCF835}"/>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 name="Google Shape;42;p4">
            <a:extLst>
              <a:ext uri="{FF2B5EF4-FFF2-40B4-BE49-F238E27FC236}">
                <a16:creationId xmlns:a16="http://schemas.microsoft.com/office/drawing/2014/main" id="{1106AC6D-EF5B-F447-8B39-23FE3F3B4E98}"/>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23" name="think-cell Slide" r:id="rId5" imgW="360" imgH="360" progId="TCLayout.ActiveDocument.1">
                  <p:embed/>
                </p:oleObj>
              </mc:Choice>
              <mc:Fallback>
                <p:oleObj name="think-cell Slide" r:id="rId5" imgW="360" imgH="360" progId="TCLayout.ActiveDocument.1">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normAutofit/>
          </a:bodyPr>
          <a:lstStyle/>
          <a:p>
            <a:r>
              <a:rPr lang="en-US" sz="3200" dirty="0">
                <a:solidFill>
                  <a:schemeClr val="bg1"/>
                </a:solidFill>
              </a:rPr>
              <a:t>Please email </a:t>
            </a:r>
            <a:r>
              <a:rPr lang="en-US" sz="3200" u="sng" dirty="0">
                <a:solidFill>
                  <a:schemeClr val="bg1"/>
                </a:solidFill>
                <a:hlinkClick r:id="rId7">
                  <a:extLst>
                    <a:ext uri="{A12FA001-AC4F-418D-AE19-62706E023703}">
                      <ahyp:hlinkClr xmlns:ahyp="http://schemas.microsoft.com/office/drawing/2018/hyperlinkcolor" val="tx"/>
                    </a:ext>
                  </a:extLst>
                </a:hlinkClick>
              </a:rPr>
              <a:t>COVID19@</a:t>
            </a:r>
            <a:r>
              <a:rPr lang="en-US" sz="3200" u="sng" dirty="0">
                <a:solidFill>
                  <a:schemeClr val="bg1"/>
                </a:solidFill>
              </a:rPr>
              <a:t>KaloramaInformation.com</a:t>
            </a:r>
            <a:br>
              <a:rPr lang="en-US" sz="3200" dirty="0">
                <a:solidFill>
                  <a:schemeClr val="bg1"/>
                </a:solidFill>
              </a:rPr>
            </a:br>
            <a:r>
              <a:rPr lang="en-US" sz="3200" dirty="0">
                <a:solidFill>
                  <a:schemeClr val="bg1"/>
                </a:solidFill>
              </a:rPr>
              <a:t>to receive the slide deck or for information about how to purchase the ongoing tracking data</a:t>
            </a:r>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2278188" cy="523220"/>
          </a:xfrm>
          <a:prstGeom prst="rect">
            <a:avLst/>
          </a:prstGeom>
          <a:noFill/>
        </p:spPr>
        <p:txBody>
          <a:bodyPr wrap="none" rtlCol="0">
            <a:spAutoFit/>
          </a:bodyPr>
          <a:lstStyle/>
          <a:p>
            <a:r>
              <a:rPr lang="en-US" sz="2800" dirty="0">
                <a:solidFill>
                  <a:schemeClr val="bg1"/>
                </a:solidFill>
              </a:rPr>
              <a:t>THANK YOU</a:t>
            </a:r>
          </a:p>
        </p:txBody>
      </p:sp>
    </p:spTree>
    <p:extLst>
      <p:ext uri="{BB962C8B-B14F-4D97-AF65-F5344CB8AC3E}">
        <p14:creationId xmlns:p14="http://schemas.microsoft.com/office/powerpoint/2010/main" val="27989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49A1BFD-2D43-493D-BEA6-2A32FEB420BE}"/>
              </a:ext>
            </a:extLst>
          </p:cNvPr>
          <p:cNvSpPr/>
          <p:nvPr/>
        </p:nvSpPr>
        <p:spPr>
          <a:xfrm>
            <a:off x="193769" y="3031869"/>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Rounded Corners 12">
            <a:extLst>
              <a:ext uri="{FF2B5EF4-FFF2-40B4-BE49-F238E27FC236}">
                <a16:creationId xmlns:a16="http://schemas.microsoft.com/office/drawing/2014/main" id="{BD3AEE9A-2E99-4DB8-86FC-5698E07C6BAB}"/>
              </a:ext>
            </a:extLst>
          </p:cNvPr>
          <p:cNvSpPr/>
          <p:nvPr/>
        </p:nvSpPr>
        <p:spPr>
          <a:xfrm>
            <a:off x="7797984" y="1515670"/>
            <a:ext cx="41908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2" name="Rectangle: Rounded Corners 11">
            <a:extLst>
              <a:ext uri="{FF2B5EF4-FFF2-40B4-BE49-F238E27FC236}">
                <a16:creationId xmlns:a16="http://schemas.microsoft.com/office/drawing/2014/main" id="{E6E8C86A-9154-4A9C-AD91-3A36106F5DD3}"/>
              </a:ext>
            </a:extLst>
          </p:cNvPr>
          <p:cNvSpPr/>
          <p:nvPr/>
        </p:nvSpPr>
        <p:spPr>
          <a:xfrm>
            <a:off x="7848782" y="4514510"/>
            <a:ext cx="40892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Rounded Corners 10">
            <a:extLst>
              <a:ext uri="{FF2B5EF4-FFF2-40B4-BE49-F238E27FC236}">
                <a16:creationId xmlns:a16="http://schemas.microsoft.com/office/drawing/2014/main" id="{F8D92C98-420F-4C6C-BC79-77D1FC333C76}"/>
              </a:ext>
            </a:extLst>
          </p:cNvPr>
          <p:cNvSpPr/>
          <p:nvPr/>
        </p:nvSpPr>
        <p:spPr>
          <a:xfrm>
            <a:off x="1208175" y="480308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ectangle: Rounded Corners 9">
            <a:extLst>
              <a:ext uri="{FF2B5EF4-FFF2-40B4-BE49-F238E27FC236}">
                <a16:creationId xmlns:a16="http://schemas.microsoft.com/office/drawing/2014/main" id="{F77766DF-014A-4C82-906E-11352F49E4C6}"/>
              </a:ext>
            </a:extLst>
          </p:cNvPr>
          <p:cNvSpPr/>
          <p:nvPr/>
        </p:nvSpPr>
        <p:spPr>
          <a:xfrm>
            <a:off x="1208177" y="132291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a:extLst>
              <a:ext uri="{FF2B5EF4-FFF2-40B4-BE49-F238E27FC236}">
                <a16:creationId xmlns:a16="http://schemas.microsoft.com/office/drawing/2014/main" id="{EC782CCE-5A27-4D4E-A822-62DCA8B070B5}"/>
              </a:ext>
            </a:extLst>
          </p:cNvPr>
          <p:cNvSpPr>
            <a:spLocks noGrp="1"/>
          </p:cNvSpPr>
          <p:nvPr>
            <p:ph type="title"/>
          </p:nvPr>
        </p:nvSpPr>
        <p:spPr>
          <a:xfrm>
            <a:off x="1722697" y="332345"/>
            <a:ext cx="9082103" cy="1143000"/>
          </a:xfrm>
        </p:spPr>
        <p:txBody>
          <a:bodyPr>
            <a:normAutofit fontScale="90000"/>
          </a:bodyPr>
          <a:lstStyle/>
          <a:p>
            <a:pPr marL="0" indent="0" algn="ctr">
              <a:buNone/>
            </a:pPr>
            <a:r>
              <a:rPr lang="en-US" sz="2667" dirty="0">
                <a:latin typeface="Open Sans" panose="020B0606030504020204"/>
              </a:rPr>
              <a:t>Our Global Insights Brands are Leaders in </a:t>
            </a:r>
            <a:br>
              <a:rPr lang="en-US" sz="2667" dirty="0">
                <a:latin typeface="Open Sans" panose="020B0606030504020204"/>
              </a:rPr>
            </a:br>
            <a:r>
              <a:rPr lang="en-US" sz="2667" dirty="0">
                <a:solidFill>
                  <a:srgbClr val="E41D37"/>
                </a:solidFill>
                <a:latin typeface="Open Sans" panose="020B0606030504020204"/>
              </a:rPr>
              <a:t>Instrumentation, Life Science, Imaging, and Clinical Diagnostics</a:t>
            </a:r>
            <a:endParaRPr lang="en-US" sz="2667" dirty="0">
              <a:solidFill>
                <a:srgbClr val="E41D37"/>
              </a:solidFill>
              <a:latin typeface="Vectora LT Std Roman" pitchFamily="34" charset="0"/>
            </a:endParaRPr>
          </a:p>
        </p:txBody>
      </p:sp>
      <p:pic>
        <p:nvPicPr>
          <p:cNvPr id="4" name="Picture 3" descr="bio_logo_blue_notagline.eps">
            <a:extLst>
              <a:ext uri="{FF2B5EF4-FFF2-40B4-BE49-F238E27FC236}">
                <a16:creationId xmlns:a16="http://schemas.microsoft.com/office/drawing/2014/main" id="{225520A6-6D3F-49EF-9D48-A5B711C940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20819" y="1869754"/>
            <a:ext cx="3766381" cy="692671"/>
          </a:xfrm>
          <a:prstGeom prst="rect">
            <a:avLst/>
          </a:prstGeom>
        </p:spPr>
      </p:pic>
      <p:pic>
        <p:nvPicPr>
          <p:cNvPr id="5" name="Picture 4">
            <a:extLst>
              <a:ext uri="{FF2B5EF4-FFF2-40B4-BE49-F238E27FC236}">
                <a16:creationId xmlns:a16="http://schemas.microsoft.com/office/drawing/2014/main" id="{547D04BE-FCA0-4803-87EA-F59F0FCE57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84" t="8083" r="5977" b="10719"/>
          <a:stretch/>
        </p:blipFill>
        <p:spPr>
          <a:xfrm>
            <a:off x="1286740" y="4913123"/>
            <a:ext cx="2549857" cy="1237323"/>
          </a:xfrm>
          <a:prstGeom prst="rect">
            <a:avLst/>
          </a:prstGeom>
        </p:spPr>
      </p:pic>
      <p:pic>
        <p:nvPicPr>
          <p:cNvPr id="6" name="Picture 5">
            <a:extLst>
              <a:ext uri="{FF2B5EF4-FFF2-40B4-BE49-F238E27FC236}">
                <a16:creationId xmlns:a16="http://schemas.microsoft.com/office/drawing/2014/main" id="{A1103710-1BD4-4605-BAF0-478492104CC1}"/>
              </a:ext>
            </a:extLst>
          </p:cNvPr>
          <p:cNvPicPr>
            <a:picLocks noChangeAspect="1"/>
          </p:cNvPicPr>
          <p:nvPr/>
        </p:nvPicPr>
        <p:blipFill rotWithShape="1">
          <a:blip r:embed="rId4" cstate="print"/>
          <a:srcRect l="5554" t="3618" r="2652" b="6667"/>
          <a:stretch/>
        </p:blipFill>
        <p:spPr>
          <a:xfrm>
            <a:off x="1422101" y="1393297"/>
            <a:ext cx="2438400" cy="1367096"/>
          </a:xfrm>
          <a:prstGeom prst="rect">
            <a:avLst/>
          </a:prstGeom>
        </p:spPr>
      </p:pic>
      <p:pic>
        <p:nvPicPr>
          <p:cNvPr id="7" name="Picture 6">
            <a:extLst>
              <a:ext uri="{FF2B5EF4-FFF2-40B4-BE49-F238E27FC236}">
                <a16:creationId xmlns:a16="http://schemas.microsoft.com/office/drawing/2014/main" id="{57C1E3D5-5AD6-4B6E-8559-2857D90FC713}"/>
              </a:ext>
            </a:extLst>
          </p:cNvPr>
          <p:cNvPicPr>
            <a:picLocks noChangeAspect="1"/>
          </p:cNvPicPr>
          <p:nvPr/>
        </p:nvPicPr>
        <p:blipFill>
          <a:blip r:embed="rId5" cstate="print"/>
          <a:stretch>
            <a:fillRect/>
          </a:stretch>
        </p:blipFill>
        <p:spPr>
          <a:xfrm>
            <a:off x="8384514" y="4786920"/>
            <a:ext cx="3295607" cy="869673"/>
          </a:xfrm>
          <a:prstGeom prst="rect">
            <a:avLst/>
          </a:prstGeom>
        </p:spPr>
      </p:pic>
      <p:sp>
        <p:nvSpPr>
          <p:cNvPr id="9" name="Cloud 8">
            <a:extLst>
              <a:ext uri="{FF2B5EF4-FFF2-40B4-BE49-F238E27FC236}">
                <a16:creationId xmlns:a16="http://schemas.microsoft.com/office/drawing/2014/main" id="{61AA2FB9-92EB-4886-9819-11C99FA1B0C4}"/>
              </a:ext>
            </a:extLst>
          </p:cNvPr>
          <p:cNvSpPr/>
          <p:nvPr/>
        </p:nvSpPr>
        <p:spPr>
          <a:xfrm>
            <a:off x="2736544" y="2028425"/>
            <a:ext cx="6400800" cy="3435553"/>
          </a:xfrm>
          <a:prstGeom prst="cloud">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Picture 7">
            <a:extLst>
              <a:ext uri="{FF2B5EF4-FFF2-40B4-BE49-F238E27FC236}">
                <a16:creationId xmlns:a16="http://schemas.microsoft.com/office/drawing/2014/main" id="{A05A6815-FC8C-4FE6-8946-0D2809C36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3496" y="2609681"/>
            <a:ext cx="5760504" cy="2102585"/>
          </a:xfrm>
          <a:prstGeom prst="rect">
            <a:avLst/>
          </a:prstGeom>
        </p:spPr>
      </p:pic>
      <p:pic>
        <p:nvPicPr>
          <p:cNvPr id="1026" name="Picture 2">
            <a:extLst>
              <a:ext uri="{FF2B5EF4-FFF2-40B4-BE49-F238E27FC236}">
                <a16:creationId xmlns:a16="http://schemas.microsoft.com/office/drawing/2014/main" id="{579E638C-5141-4A96-A2BC-7975BB38A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56" y="3244509"/>
            <a:ext cx="20066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7;p4">
            <a:extLst>
              <a:ext uri="{FF2B5EF4-FFF2-40B4-BE49-F238E27FC236}">
                <a16:creationId xmlns:a16="http://schemas.microsoft.com/office/drawing/2014/main" id="{EB519533-8E49-2647-8059-D295F0D2DB3F}"/>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15" name="Google Shape;38;p4">
            <a:extLst>
              <a:ext uri="{FF2B5EF4-FFF2-40B4-BE49-F238E27FC236}">
                <a16:creationId xmlns:a16="http://schemas.microsoft.com/office/drawing/2014/main" id="{3211BD80-09B3-834A-8DA3-F6FD992BD9EC}"/>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42;p4">
            <a:extLst>
              <a:ext uri="{FF2B5EF4-FFF2-40B4-BE49-F238E27FC236}">
                <a16:creationId xmlns:a16="http://schemas.microsoft.com/office/drawing/2014/main" id="{49868E1D-31AF-6A47-93A8-39F83906F2FC}"/>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09" name="think-cell Slide" r:id="rId5" imgW="360" imgH="360" progId="TCLayout.ActiveDocument.1">
                  <p:embed/>
                </p:oleObj>
              </mc:Choice>
              <mc:Fallback>
                <p:oleObj name="think-cell Slide" r:id="rId5" imgW="360" imgH="360" progId="TCLayout.ActiveDocument.1">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extBox 1">
            <a:extLst>
              <a:ext uri="{FF2B5EF4-FFF2-40B4-BE49-F238E27FC236}">
                <a16:creationId xmlns:a16="http://schemas.microsoft.com/office/drawing/2014/main" id="{8426C541-2522-4D29-AB40-F974B7432208}"/>
              </a:ext>
            </a:extLst>
          </p:cNvPr>
          <p:cNvSpPr txBox="1"/>
          <p:nvPr/>
        </p:nvSpPr>
        <p:spPr>
          <a:xfrm>
            <a:off x="1190624" y="1866900"/>
            <a:ext cx="8143875" cy="523220"/>
          </a:xfrm>
          <a:prstGeom prst="rect">
            <a:avLst/>
          </a:prstGeom>
          <a:noFill/>
        </p:spPr>
        <p:txBody>
          <a:bodyPr wrap="square" rtlCol="0">
            <a:spAutoFit/>
          </a:bodyPr>
          <a:lstStyle/>
          <a:p>
            <a:r>
              <a:rPr lang="en-US" sz="2800" dirty="0">
                <a:solidFill>
                  <a:schemeClr val="bg1"/>
                </a:solidFill>
              </a:rPr>
              <a:t>Clinical Diagnostics Tracker Methodology</a:t>
            </a:r>
          </a:p>
        </p:txBody>
      </p:sp>
      <p:graphicFrame>
        <p:nvGraphicFramePr>
          <p:cNvPr id="10" name="Chart 9">
            <a:extLst>
              <a:ext uri="{FF2B5EF4-FFF2-40B4-BE49-F238E27FC236}">
                <a16:creationId xmlns:a16="http://schemas.microsoft.com/office/drawing/2014/main" id="{C2643383-0900-4FE3-B661-761C9BAE7DA1}"/>
              </a:ext>
            </a:extLst>
          </p:cNvPr>
          <p:cNvGraphicFramePr/>
          <p:nvPr>
            <p:extLst>
              <p:ext uri="{D42A27DB-BD31-4B8C-83A1-F6EECF244321}">
                <p14:modId xmlns:p14="http://schemas.microsoft.com/office/powerpoint/2010/main" val="3719717871"/>
              </p:ext>
            </p:extLst>
          </p:nvPr>
        </p:nvGraphicFramePr>
        <p:xfrm>
          <a:off x="8423242" y="2594598"/>
          <a:ext cx="2435362" cy="2183501"/>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a:extLst>
              <a:ext uri="{FF2B5EF4-FFF2-40B4-BE49-F238E27FC236}">
                <a16:creationId xmlns:a16="http://schemas.microsoft.com/office/drawing/2014/main" id="{B1BCF7D3-8578-46F4-B88B-240AA1F8BC76}"/>
              </a:ext>
            </a:extLst>
          </p:cNvPr>
          <p:cNvSpPr/>
          <p:nvPr/>
        </p:nvSpPr>
        <p:spPr>
          <a:xfrm>
            <a:off x="1333396" y="2594598"/>
            <a:ext cx="2632317" cy="21835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54ACBE3-CB26-4EE8-95D8-A512CAD3C87D}"/>
              </a:ext>
            </a:extLst>
          </p:cNvPr>
          <p:cNvGrpSpPr/>
          <p:nvPr/>
        </p:nvGrpSpPr>
        <p:grpSpPr>
          <a:xfrm>
            <a:off x="1447800" y="2762535"/>
            <a:ext cx="2435361" cy="1926112"/>
            <a:chOff x="5091597" y="151200"/>
            <a:chExt cx="1914525" cy="1289974"/>
          </a:xfrm>
        </p:grpSpPr>
        <p:pic>
          <p:nvPicPr>
            <p:cNvPr id="13" name="Picture 12">
              <a:extLst>
                <a:ext uri="{FF2B5EF4-FFF2-40B4-BE49-F238E27FC236}">
                  <a16:creationId xmlns:a16="http://schemas.microsoft.com/office/drawing/2014/main" id="{CF887FD8-BB83-4D02-BBF8-89461B22283F}"/>
                </a:ext>
              </a:extLst>
            </p:cNvPr>
            <p:cNvPicPr>
              <a:picLocks noChangeAspect="1"/>
            </p:cNvPicPr>
            <p:nvPr/>
          </p:nvPicPr>
          <p:blipFill>
            <a:blip r:embed="rId8"/>
            <a:stretch>
              <a:fillRect/>
            </a:stretch>
          </p:blipFill>
          <p:spPr>
            <a:xfrm>
              <a:off x="5091597" y="151200"/>
              <a:ext cx="1914525" cy="1000125"/>
            </a:xfrm>
            <a:prstGeom prst="rect">
              <a:avLst/>
            </a:prstGeom>
          </p:spPr>
        </p:pic>
        <p:sp>
          <p:nvSpPr>
            <p:cNvPr id="16" name="Rectangle 15">
              <a:extLst>
                <a:ext uri="{FF2B5EF4-FFF2-40B4-BE49-F238E27FC236}">
                  <a16:creationId xmlns:a16="http://schemas.microsoft.com/office/drawing/2014/main" id="{DA042D38-E45D-4B31-8850-E073A92381BD}"/>
                </a:ext>
              </a:extLst>
            </p:cNvPr>
            <p:cNvSpPr/>
            <p:nvPr/>
          </p:nvSpPr>
          <p:spPr>
            <a:xfrm>
              <a:off x="5198165" y="1023730"/>
              <a:ext cx="1649896" cy="417444"/>
            </a:xfrm>
            <a:prstGeom prst="rect">
              <a:avLst/>
            </a:prstGeom>
            <a:solidFill>
              <a:srgbClr val="9694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Survey available to respondents for one week, each wave</a:t>
              </a:r>
            </a:p>
          </p:txBody>
        </p:sp>
      </p:grpSp>
      <p:sp>
        <p:nvSpPr>
          <p:cNvPr id="21" name="Rectangle 20">
            <a:extLst>
              <a:ext uri="{FF2B5EF4-FFF2-40B4-BE49-F238E27FC236}">
                <a16:creationId xmlns:a16="http://schemas.microsoft.com/office/drawing/2014/main" id="{1DEEAA19-C843-486A-8BF1-73F00E653FDC}"/>
              </a:ext>
            </a:extLst>
          </p:cNvPr>
          <p:cNvSpPr/>
          <p:nvPr/>
        </p:nvSpPr>
        <p:spPr>
          <a:xfrm>
            <a:off x="3672956" y="5553345"/>
            <a:ext cx="5080237" cy="307777"/>
          </a:xfrm>
          <a:prstGeom prst="rect">
            <a:avLst/>
          </a:prstGeom>
        </p:spPr>
        <p:txBody>
          <a:bodyPr wrap="none">
            <a:spAutoFit/>
          </a:bodyPr>
          <a:lstStyle/>
          <a:p>
            <a:r>
              <a:rPr lang="en-US" dirty="0">
                <a:solidFill>
                  <a:schemeClr val="bg2">
                    <a:lumMod val="50000"/>
                  </a:schemeClr>
                </a:solidFill>
              </a:rPr>
              <a:t>Data included in Tableau file with filters by key demographics</a:t>
            </a:r>
            <a:endParaRPr lang="en-US" dirty="0"/>
          </a:p>
        </p:txBody>
      </p:sp>
      <p:sp>
        <p:nvSpPr>
          <p:cNvPr id="19" name="Rectangle 18">
            <a:extLst>
              <a:ext uri="{FF2B5EF4-FFF2-40B4-BE49-F238E27FC236}">
                <a16:creationId xmlns:a16="http://schemas.microsoft.com/office/drawing/2014/main" id="{F162B5A2-32C1-4D43-B806-48F2DEE2A71B}"/>
              </a:ext>
            </a:extLst>
          </p:cNvPr>
          <p:cNvSpPr/>
          <p:nvPr/>
        </p:nvSpPr>
        <p:spPr>
          <a:xfrm>
            <a:off x="4205922" y="3080037"/>
            <a:ext cx="3943232" cy="1208018"/>
          </a:xfrm>
          <a:prstGeom prst="rect">
            <a:avLst/>
          </a:prstGeom>
          <a:solidFill>
            <a:srgbClr val="9694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Survey conducted in US</a:t>
            </a:r>
          </a:p>
          <a:p>
            <a:pPr algn="ctr"/>
            <a:r>
              <a:rPr lang="en-US" sz="2400" b="1" dirty="0">
                <a:solidFill>
                  <a:schemeClr val="bg1"/>
                </a:solidFill>
              </a:rPr>
              <a:t>every other week</a:t>
            </a:r>
          </a:p>
          <a:p>
            <a:pPr algn="ctr"/>
            <a:r>
              <a:rPr lang="en-US" sz="2400" b="1" dirty="0">
                <a:solidFill>
                  <a:schemeClr val="bg1"/>
                </a:solidFill>
              </a:rPr>
              <a:t>Except in COVID Hot Spots</a:t>
            </a:r>
          </a:p>
        </p:txBody>
      </p:sp>
    </p:spTree>
    <p:extLst>
      <p:ext uri="{BB962C8B-B14F-4D97-AF65-F5344CB8AC3E}">
        <p14:creationId xmlns:p14="http://schemas.microsoft.com/office/powerpoint/2010/main" val="2272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p4">
            <a:extLst>
              <a:ext uri="{FF2B5EF4-FFF2-40B4-BE49-F238E27FC236}">
                <a16:creationId xmlns:a16="http://schemas.microsoft.com/office/drawing/2014/main" id="{8F164B46-57B1-3646-9113-957C5B034FDA}"/>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5" name="Google Shape;38;p4">
            <a:extLst>
              <a:ext uri="{FF2B5EF4-FFF2-40B4-BE49-F238E27FC236}">
                <a16:creationId xmlns:a16="http://schemas.microsoft.com/office/drawing/2014/main" id="{6F6E9FD4-C030-3E41-AF74-968A1490C70F}"/>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 name="Google Shape;42;p4">
            <a:extLst>
              <a:ext uri="{FF2B5EF4-FFF2-40B4-BE49-F238E27FC236}">
                <a16:creationId xmlns:a16="http://schemas.microsoft.com/office/drawing/2014/main" id="{BF34E458-A024-7A46-8839-E6F3F442ED9E}"/>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6" name="Object 5" hidden="1">
            <a:extLst>
              <a:ext uri="{FF2B5EF4-FFF2-40B4-BE49-F238E27FC236}">
                <a16:creationId xmlns:a16="http://schemas.microsoft.com/office/drawing/2014/main" id="{14CE4D88-A324-4419-81E1-7F598AD4F60E}"/>
              </a:ext>
            </a:extLst>
          </p:cNvPr>
          <p:cNvGraphicFramePr>
            <a:graphicFrameLocks noChangeAspect="1"/>
          </p:cNvGraphicFramePr>
          <p:nvPr>
            <p:custDataLst>
              <p:tags r:id="rId2"/>
            </p:custDataLst>
            <p:extLst>
              <p:ext uri="{D42A27DB-BD31-4B8C-83A1-F6EECF244321}">
                <p14:modId xmlns:p14="http://schemas.microsoft.com/office/powerpoint/2010/main" val="2425060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7" name="think-cell Slide" r:id="rId4" imgW="360" imgH="360" progId="TCLayout.ActiveDocument.1">
                  <p:embed/>
                </p:oleObj>
              </mc:Choice>
              <mc:Fallback>
                <p:oleObj name="think-cell Slide" r:id="rId4" imgW="360" imgH="360" progId="TCLayout.ActiveDocument.1">
                  <p:embed/>
                  <p:pic>
                    <p:nvPicPr>
                      <p:cNvPr id="0"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6B33675D-4931-4CA6-9604-AB615759CACC}"/>
              </a:ext>
            </a:extLst>
          </p:cNvPr>
          <p:cNvSpPr>
            <a:spLocks noGrp="1"/>
          </p:cNvSpPr>
          <p:nvPr>
            <p:ph type="title"/>
          </p:nvPr>
        </p:nvSpPr>
        <p:spPr/>
        <p:txBody>
          <a:bodyPr/>
          <a:lstStyle/>
          <a:p>
            <a:r>
              <a:rPr lang="en-US" dirty="0">
                <a:solidFill>
                  <a:schemeClr val="bg1"/>
                </a:solidFill>
              </a:rPr>
              <a:t>Demographics</a:t>
            </a:r>
          </a:p>
        </p:txBody>
      </p:sp>
    </p:spTree>
    <p:extLst>
      <p:ext uri="{BB962C8B-B14F-4D97-AF65-F5344CB8AC3E}">
        <p14:creationId xmlns:p14="http://schemas.microsoft.com/office/powerpoint/2010/main" val="129748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8CEE23E-93B6-4F64-9E33-4AF41A18D0B2}"/>
              </a:ext>
            </a:extLst>
          </p:cNvPr>
          <p:cNvGraphicFramePr>
            <a:graphicFrameLocks noChangeAspect="1"/>
          </p:cNvGraphicFramePr>
          <p:nvPr>
            <p:custDataLst>
              <p:tags r:id="rId2"/>
            </p:custDataLst>
            <p:extLst>
              <p:ext uri="{D42A27DB-BD31-4B8C-83A1-F6EECF244321}">
                <p14:modId xmlns:p14="http://schemas.microsoft.com/office/powerpoint/2010/main" val="314602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01" name="think-cell Slide" r:id="rId5" imgW="360" imgH="360" progId="TCLayout.ActiveDocument.1">
                  <p:embed/>
                </p:oleObj>
              </mc:Choice>
              <mc:Fallback>
                <p:oleObj name="think-cell Slide" r:id="rId5" imgW="360" imgH="360" progId="TCLayout.ActiveDocument.1">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a:extLst>
              <a:ext uri="{FF2B5EF4-FFF2-40B4-BE49-F238E27FC236}">
                <a16:creationId xmlns:a16="http://schemas.microsoft.com/office/drawing/2014/main" id="{AB4FE451-760A-4751-9F60-07ED48E2963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62DD3338-4607-42A0-AE63-9B006B43ED0C}"/>
              </a:ext>
            </a:extLst>
          </p:cNvPr>
          <p:cNvSpPr>
            <a:spLocks noGrp="1"/>
          </p:cNvSpPr>
          <p:nvPr>
            <p:ph type="title"/>
          </p:nvPr>
        </p:nvSpPr>
        <p:spPr>
          <a:xfrm>
            <a:off x="2241994" y="118872"/>
            <a:ext cx="7708011" cy="464127"/>
          </a:xfrm>
        </p:spPr>
        <p:txBody>
          <a:bodyPr/>
          <a:lstStyle/>
          <a:p>
            <a:pPr algn="ctr"/>
            <a:r>
              <a:rPr lang="en-US" dirty="0"/>
              <a:t>Regional Distribution</a:t>
            </a:r>
          </a:p>
        </p:txBody>
      </p:sp>
      <p:sp>
        <p:nvSpPr>
          <p:cNvPr id="15" name="Text Placeholder 3">
            <a:extLst>
              <a:ext uri="{FF2B5EF4-FFF2-40B4-BE49-F238E27FC236}">
                <a16:creationId xmlns:a16="http://schemas.microsoft.com/office/drawing/2014/main" id="{6E7987B3-F591-4460-9443-6BEC7B06FC94}"/>
              </a:ext>
            </a:extLst>
          </p:cNvPr>
          <p:cNvSpPr>
            <a:spLocks noGrp="1"/>
          </p:cNvSpPr>
          <p:nvPr>
            <p:ph type="body" idx="4"/>
          </p:nvPr>
        </p:nvSpPr>
        <p:spPr>
          <a:xfrm>
            <a:off x="285750" y="6133791"/>
            <a:ext cx="4766697" cy="153888"/>
          </a:xfrm>
        </p:spPr>
        <p:txBody>
          <a:bodyPr/>
          <a:lstStyle/>
          <a:p>
            <a:r>
              <a:rPr lang="en-US" dirty="0"/>
              <a:t>n=191 (Wave 1)</a:t>
            </a:r>
          </a:p>
        </p:txBody>
      </p:sp>
      <p:pic>
        <p:nvPicPr>
          <p:cNvPr id="4" name="Picture 3">
            <a:extLst>
              <a:ext uri="{FF2B5EF4-FFF2-40B4-BE49-F238E27FC236}">
                <a16:creationId xmlns:a16="http://schemas.microsoft.com/office/drawing/2014/main" id="{78A94D8F-A315-41A2-8B08-704D9107DB97}"/>
              </a:ext>
            </a:extLst>
          </p:cNvPr>
          <p:cNvPicPr>
            <a:picLocks noChangeAspect="1"/>
          </p:cNvPicPr>
          <p:nvPr/>
        </p:nvPicPr>
        <p:blipFill rotWithShape="1">
          <a:blip r:embed="rId7"/>
          <a:srcRect l="2140" t="1733" r="1377" b="3239"/>
          <a:stretch/>
        </p:blipFill>
        <p:spPr>
          <a:xfrm>
            <a:off x="1474812" y="661851"/>
            <a:ext cx="9242377" cy="5471940"/>
          </a:xfrm>
          <a:prstGeom prst="rect">
            <a:avLst/>
          </a:prstGeom>
        </p:spPr>
      </p:pic>
    </p:spTree>
    <p:extLst>
      <p:ext uri="{BB962C8B-B14F-4D97-AF65-F5344CB8AC3E}">
        <p14:creationId xmlns:p14="http://schemas.microsoft.com/office/powerpoint/2010/main" val="220906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D658A0-EC16-4678-9362-4FB596770B18}"/>
              </a:ext>
            </a:extLst>
          </p:cNvPr>
          <p:cNvGraphicFramePr>
            <a:graphicFrameLocks noChangeAspect="1"/>
          </p:cNvGraphicFramePr>
          <p:nvPr>
            <p:custDataLst>
              <p:tags r:id="rId2"/>
            </p:custDataLst>
            <p:extLst>
              <p:ext uri="{D42A27DB-BD31-4B8C-83A1-F6EECF244321}">
                <p14:modId xmlns:p14="http://schemas.microsoft.com/office/powerpoint/2010/main" val="232622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27" name="think-cell Slide" r:id="rId5" imgW="360" imgH="360" progId="TCLayout.ActiveDocument.1">
                  <p:embed/>
                </p:oleObj>
              </mc:Choice>
              <mc:Fallback>
                <p:oleObj name="think-cell Slide" r:id="rId5" imgW="360" imgH="360" progId="TCLayout.ActiveDocument.1">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051D138C-9E5E-43B2-A22F-7BC676F6398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291615B6-F1BF-4561-8F29-A4DF5942548A}"/>
              </a:ext>
            </a:extLst>
          </p:cNvPr>
          <p:cNvSpPr>
            <a:spLocks noGrp="1"/>
          </p:cNvSpPr>
          <p:nvPr>
            <p:ph type="title"/>
          </p:nvPr>
        </p:nvSpPr>
        <p:spPr>
          <a:xfrm>
            <a:off x="2207393" y="118872"/>
            <a:ext cx="8965311" cy="485562"/>
          </a:xfrm>
        </p:spPr>
        <p:txBody>
          <a:bodyPr/>
          <a:lstStyle/>
          <a:p>
            <a:pPr algn="ctr"/>
            <a:r>
              <a:rPr lang="en-US" dirty="0"/>
              <a:t>Additional Demographics – Available Filters in Report</a:t>
            </a:r>
          </a:p>
        </p:txBody>
      </p:sp>
      <p:sp>
        <p:nvSpPr>
          <p:cNvPr id="11" name="Text Placeholder 3">
            <a:extLst>
              <a:ext uri="{FF2B5EF4-FFF2-40B4-BE49-F238E27FC236}">
                <a16:creationId xmlns:a16="http://schemas.microsoft.com/office/drawing/2014/main" id="{9460DC82-51C6-4652-988A-090939BD9C96}"/>
              </a:ext>
            </a:extLst>
          </p:cNvPr>
          <p:cNvSpPr>
            <a:spLocks noGrp="1"/>
          </p:cNvSpPr>
          <p:nvPr>
            <p:ph type="body" idx="4"/>
          </p:nvPr>
        </p:nvSpPr>
        <p:spPr>
          <a:xfrm>
            <a:off x="285750" y="6122781"/>
            <a:ext cx="6404299" cy="153888"/>
          </a:xfrm>
        </p:spPr>
        <p:txBody>
          <a:bodyPr/>
          <a:lstStyle/>
          <a:p>
            <a:r>
              <a:rPr lang="en-US" dirty="0"/>
              <a:t>n=191 (Wave 1)</a:t>
            </a:r>
          </a:p>
        </p:txBody>
      </p:sp>
      <p:grpSp>
        <p:nvGrpSpPr>
          <p:cNvPr id="5" name="Group 4">
            <a:extLst>
              <a:ext uri="{FF2B5EF4-FFF2-40B4-BE49-F238E27FC236}">
                <a16:creationId xmlns:a16="http://schemas.microsoft.com/office/drawing/2014/main" id="{3AE02B74-BCE0-4F5E-9293-0E2C94F46ED3}"/>
              </a:ext>
            </a:extLst>
          </p:cNvPr>
          <p:cNvGrpSpPr/>
          <p:nvPr/>
        </p:nvGrpSpPr>
        <p:grpSpPr>
          <a:xfrm>
            <a:off x="1550109" y="581331"/>
            <a:ext cx="9091782" cy="5645764"/>
            <a:chOff x="1550109" y="581331"/>
            <a:chExt cx="9091782" cy="5645764"/>
          </a:xfrm>
        </p:grpSpPr>
        <p:pic>
          <p:nvPicPr>
            <p:cNvPr id="3" name="Picture 2">
              <a:extLst>
                <a:ext uri="{FF2B5EF4-FFF2-40B4-BE49-F238E27FC236}">
                  <a16:creationId xmlns:a16="http://schemas.microsoft.com/office/drawing/2014/main" id="{5220EF8A-F440-472E-A298-F07FCAD2BC80}"/>
                </a:ext>
              </a:extLst>
            </p:cNvPr>
            <p:cNvPicPr>
              <a:picLocks noChangeAspect="1"/>
            </p:cNvPicPr>
            <p:nvPr/>
          </p:nvPicPr>
          <p:blipFill rotWithShape="1">
            <a:blip r:embed="rId7"/>
            <a:srcRect l="3906" t="3937" r="1608" b="2222"/>
            <a:stretch/>
          </p:blipFill>
          <p:spPr>
            <a:xfrm>
              <a:off x="1550109" y="604434"/>
              <a:ext cx="9091782" cy="5622661"/>
            </a:xfrm>
            <a:prstGeom prst="rect">
              <a:avLst/>
            </a:prstGeom>
          </p:spPr>
        </p:pic>
        <p:sp>
          <p:nvSpPr>
            <p:cNvPr id="4" name="Rectangle 3">
              <a:extLst>
                <a:ext uri="{FF2B5EF4-FFF2-40B4-BE49-F238E27FC236}">
                  <a16:creationId xmlns:a16="http://schemas.microsoft.com/office/drawing/2014/main" id="{30B6F096-0399-4BA3-A684-7882C4906B10}"/>
                </a:ext>
              </a:extLst>
            </p:cNvPr>
            <p:cNvSpPr/>
            <p:nvPr/>
          </p:nvSpPr>
          <p:spPr>
            <a:xfrm>
              <a:off x="4815840" y="581331"/>
              <a:ext cx="2534194" cy="237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4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C6735DE6-1BB7-C24D-AF4F-2B1BDBBF01A7}"/>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155F92D7-90DD-F64B-8B08-FF7CFB62ADBE}"/>
              </a:ext>
            </a:extLst>
          </p:cNvPr>
          <p:cNvSpPr/>
          <p:nvPr/>
        </p:nvSpPr>
        <p:spPr>
          <a:xfrm>
            <a:off x="831850" y="1841157"/>
            <a:ext cx="10521950" cy="2307331"/>
          </a:xfrm>
          <a:prstGeom prst="roundRect">
            <a:avLst>
              <a:gd name="adj" fmla="val 16667"/>
            </a:avLst>
          </a:prstGeom>
          <a:solidFill>
            <a:srgbClr val="E41D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FA8AB31D-3C2B-2440-8A71-E75855B1083B}"/>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extLst>
              <p:ext uri="{D42A27DB-BD31-4B8C-83A1-F6EECF244321}">
                <p14:modId xmlns:p14="http://schemas.microsoft.com/office/powerpoint/2010/main" val="3045019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8" name="think-cell Slide" r:id="rId5" imgW="360" imgH="360" progId="TCLayout.ActiveDocument.1">
                  <p:embed/>
                </p:oleObj>
              </mc:Choice>
              <mc:Fallback>
                <p:oleObj name="think-cell Slide" r:id="rId5" imgW="360" imgH="360" progId="TCLayout.ActiveDocument.1">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solidFill>
                  <a:schemeClr val="bg1"/>
                </a:solidFill>
              </a:rPr>
              <a:t>Department Disruption</a:t>
            </a:r>
          </a:p>
        </p:txBody>
      </p:sp>
    </p:spTree>
    <p:extLst>
      <p:ext uri="{BB962C8B-B14F-4D97-AF65-F5344CB8AC3E}">
        <p14:creationId xmlns:p14="http://schemas.microsoft.com/office/powerpoint/2010/main" val="95920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864216-6878-4DFF-A670-163288CFD07A}"/>
              </a:ext>
            </a:extLst>
          </p:cNvPr>
          <p:cNvGraphicFramePr>
            <a:graphicFrameLocks noChangeAspect="1"/>
          </p:cNvGraphicFramePr>
          <p:nvPr>
            <p:custDataLst>
              <p:tags r:id="rId2"/>
            </p:custDataLst>
            <p:extLst>
              <p:ext uri="{D42A27DB-BD31-4B8C-83A1-F6EECF244321}">
                <p14:modId xmlns:p14="http://schemas.microsoft.com/office/powerpoint/2010/main" val="582019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78" name="think-cell Slide" r:id="rId5" imgW="360" imgH="360" progId="TCLayout.ActiveDocument.1">
                  <p:embed/>
                </p:oleObj>
              </mc:Choice>
              <mc:Fallback>
                <p:oleObj name="think-cell Slide" r:id="rId5" imgW="360" imgH="360" progId="TCLayout.ActiveDocument.1">
                  <p:embed/>
                  <p:pic>
                    <p:nvPicPr>
                      <p:cNvPr id="0"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D6E098B5-58D7-48CD-AF48-55A6F78B40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pic>
        <p:nvPicPr>
          <p:cNvPr id="3" name="Picture 2">
            <a:extLst>
              <a:ext uri="{FF2B5EF4-FFF2-40B4-BE49-F238E27FC236}">
                <a16:creationId xmlns:a16="http://schemas.microsoft.com/office/drawing/2014/main" id="{5FA900C8-64B5-4032-86E1-D64C7823DA3F}"/>
              </a:ext>
            </a:extLst>
          </p:cNvPr>
          <p:cNvPicPr>
            <a:picLocks noChangeAspect="1"/>
          </p:cNvPicPr>
          <p:nvPr/>
        </p:nvPicPr>
        <p:blipFill rotWithShape="1">
          <a:blip r:embed="rId7"/>
          <a:srcRect l="2046" t="6012" r="4035" b="26608"/>
          <a:stretch/>
        </p:blipFill>
        <p:spPr>
          <a:xfrm>
            <a:off x="738354" y="1619801"/>
            <a:ext cx="10715293" cy="2315319"/>
          </a:xfrm>
          <a:prstGeom prst="rect">
            <a:avLst/>
          </a:prstGeom>
        </p:spPr>
      </p:pic>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2037207" y="295274"/>
            <a:ext cx="8117586" cy="582549"/>
          </a:xfrm>
        </p:spPr>
        <p:txBody>
          <a:bodyPr/>
          <a:lstStyle/>
          <a:p>
            <a:pPr algn="ctr"/>
            <a:r>
              <a:rPr lang="en-US" dirty="0"/>
              <a:t>Larger Institutions More Impacted</a:t>
            </a:r>
          </a:p>
        </p:txBody>
      </p:sp>
      <p:sp>
        <p:nvSpPr>
          <p:cNvPr id="13" name="Text Placeholder 3">
            <a:extLst>
              <a:ext uri="{FF2B5EF4-FFF2-40B4-BE49-F238E27FC236}">
                <a16:creationId xmlns:a16="http://schemas.microsoft.com/office/drawing/2014/main" id="{CF91B563-8E4A-423C-BA83-34E2FA9109BB}"/>
              </a:ext>
            </a:extLst>
          </p:cNvPr>
          <p:cNvSpPr>
            <a:spLocks noGrp="1"/>
          </p:cNvSpPr>
          <p:nvPr>
            <p:ph type="body" idx="4"/>
          </p:nvPr>
        </p:nvSpPr>
        <p:spPr>
          <a:xfrm>
            <a:off x="285750" y="6122781"/>
            <a:ext cx="6404299" cy="153888"/>
          </a:xfrm>
        </p:spPr>
        <p:txBody>
          <a:bodyPr/>
          <a:lstStyle/>
          <a:p>
            <a:r>
              <a:rPr lang="en-US" dirty="0"/>
              <a:t>n=191 (Wave 1)</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How much of an IMPACT is the current coronavirus pandemic having on your lab? (choose only one)</a:t>
            </a:r>
          </a:p>
        </p:txBody>
      </p:sp>
      <p:sp>
        <p:nvSpPr>
          <p:cNvPr id="14" name="Text Placeholder 2">
            <a:extLst>
              <a:ext uri="{FF2B5EF4-FFF2-40B4-BE49-F238E27FC236}">
                <a16:creationId xmlns:a16="http://schemas.microsoft.com/office/drawing/2014/main" id="{AD827E55-4EC7-4B6D-9392-9B7DE346CDC2}"/>
              </a:ext>
            </a:extLst>
          </p:cNvPr>
          <p:cNvSpPr txBox="1">
            <a:spLocks/>
          </p:cNvSpPr>
          <p:nvPr/>
        </p:nvSpPr>
        <p:spPr>
          <a:xfrm>
            <a:off x="1843817" y="1143161"/>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Overall Impact of COVID-19 Pandemic on Department by Facility Size (# of employees)</a:t>
            </a:r>
          </a:p>
        </p:txBody>
      </p:sp>
      <p:pic>
        <p:nvPicPr>
          <p:cNvPr id="6" name="Picture 5">
            <a:extLst>
              <a:ext uri="{FF2B5EF4-FFF2-40B4-BE49-F238E27FC236}">
                <a16:creationId xmlns:a16="http://schemas.microsoft.com/office/drawing/2014/main" id="{C84E2D5E-3893-46D4-84B1-023CEC8143B1}"/>
              </a:ext>
            </a:extLst>
          </p:cNvPr>
          <p:cNvPicPr>
            <a:picLocks noChangeAspect="1"/>
          </p:cNvPicPr>
          <p:nvPr/>
        </p:nvPicPr>
        <p:blipFill rotWithShape="1">
          <a:blip r:embed="rId8"/>
          <a:srcRect l="4587" t="20607" r="3031" b="19185"/>
          <a:stretch/>
        </p:blipFill>
        <p:spPr>
          <a:xfrm>
            <a:off x="4828903" y="4275917"/>
            <a:ext cx="2534195" cy="235130"/>
          </a:xfrm>
          <a:prstGeom prst="rect">
            <a:avLst/>
          </a:prstGeom>
        </p:spPr>
      </p:pic>
    </p:spTree>
    <p:extLst>
      <p:ext uri="{BB962C8B-B14F-4D97-AF65-F5344CB8AC3E}">
        <p14:creationId xmlns:p14="http://schemas.microsoft.com/office/powerpoint/2010/main" val="3122276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R5.e4zTEAkMovXF_2K8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44MqKGJFws6plCLMCt.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SoYzzMbRwhUBawZ33oT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9bD96DnZww6sLW2JiZavY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62tjkhC7aC9JNUS0Ikk2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62tjkhC7aC9JNUS0Ikk2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5lHfZ.r.FdViMqr1hO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05ed1YW6ZXecdMwiKO5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heme/theme1.xml><?xml version="1.0" encoding="utf-8"?>
<a:theme xmlns:a="http://schemas.openxmlformats.org/drawingml/2006/main" name="imv2">
  <a:themeElements>
    <a:clrScheme name="IMV-0618">
      <a:dk1>
        <a:srgbClr val="1A76B8"/>
      </a:dk1>
      <a:lt1>
        <a:srgbClr val="FFFFFF"/>
      </a:lt1>
      <a:dk2>
        <a:srgbClr val="F7863B"/>
      </a:dk2>
      <a:lt2>
        <a:srgbClr val="E7E6E6"/>
      </a:lt2>
      <a:accent1>
        <a:srgbClr val="A0D95B"/>
      </a:accent1>
      <a:accent2>
        <a:srgbClr val="AA99C9"/>
      </a:accent2>
      <a:accent3>
        <a:srgbClr val="89C7EA"/>
      </a:accent3>
      <a:accent4>
        <a:srgbClr val="32A0B5"/>
      </a:accent4>
      <a:accent5>
        <a:srgbClr val="5EDCCD"/>
      </a:accent5>
      <a:accent6>
        <a:srgbClr val="F3B722"/>
      </a:accent6>
      <a:hlink>
        <a:srgbClr val="1A76B8"/>
      </a:hlink>
      <a:folHlink>
        <a:srgbClr val="32A0B5"/>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v-template-1-3" id="{11B73FD8-3D4A-B648-91E0-2A78666EC212}" vid="{E7D5E377-564C-AB47-9357-51571C349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2293</TotalTime>
  <Words>616</Words>
  <Application>Microsoft Office PowerPoint</Application>
  <PresentationFormat>Widescreen</PresentationFormat>
  <Paragraphs>78</Paragraphs>
  <Slides>22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Calibri</vt:lpstr>
      <vt:lpstr>Franklin Gothic Book</vt:lpstr>
      <vt:lpstr>Wingdings</vt:lpstr>
      <vt:lpstr>Source Sans Pro</vt:lpstr>
      <vt:lpstr>Vectora LT Std Roman</vt:lpstr>
      <vt:lpstr>Open Sans</vt:lpstr>
      <vt:lpstr>Arial</vt:lpstr>
      <vt:lpstr>Open Sans Semibold</vt:lpstr>
      <vt:lpstr>imv2</vt:lpstr>
      <vt:lpstr>think-cell Slide</vt:lpstr>
      <vt:lpstr>PowerPoint Presentation</vt:lpstr>
      <vt:lpstr>PowerPoint Presentation</vt:lpstr>
      <vt:lpstr>Our Global Insights Brands are Leaders in  Instrumentation, Life Science, Imaging, and Clinical Diagnostics</vt:lpstr>
      <vt:lpstr>PowerPoint Presentation</vt:lpstr>
      <vt:lpstr>Demographics</vt:lpstr>
      <vt:lpstr>Regional Distribution</vt:lpstr>
      <vt:lpstr>Additional Demographics – Available Filters in Report</vt:lpstr>
      <vt:lpstr>Department Disruption</vt:lpstr>
      <vt:lpstr>Larger Institutions More Impacted</vt:lpstr>
      <vt:lpstr>Impact on Clinical Diagnostics Facilities (4/10/20-4/27/20)</vt:lpstr>
      <vt:lpstr>Majority Reducing Budget and Purchases, Some Labs Buying</vt:lpstr>
      <vt:lpstr>Areas of Concern</vt:lpstr>
      <vt:lpstr>Concerns: Staff and Routine Testing Drop Rate High</vt:lpstr>
      <vt:lpstr>Economic Impact on Labs: Concern About Layoffs, Hiring</vt:lpstr>
      <vt:lpstr>Impact by Type of Test</vt:lpstr>
      <vt:lpstr>Testing Areas Impacted by COVID-19</vt:lpstr>
      <vt:lpstr>Budget Changes Expected in 2020</vt:lpstr>
      <vt:lpstr>How long until we get back to normal?</vt:lpstr>
      <vt:lpstr>Ramp up from 2-4 months but depends on site of institution Larger Institutions more impacted but faster to recover </vt:lpstr>
      <vt:lpstr>Questions?</vt:lpstr>
      <vt:lpstr>COVID-19 Resources</vt:lpstr>
      <vt:lpstr>Please email COVID19@KaloramaInformation.com to receive the slide deck or for information about how to purchase the ongoing tracking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Camara</dc:creator>
  <cp:lastModifiedBy>Craig Overpeck</cp:lastModifiedBy>
  <cp:revision>148</cp:revision>
  <dcterms:created xsi:type="dcterms:W3CDTF">2020-04-08T01:28:44Z</dcterms:created>
  <dcterms:modified xsi:type="dcterms:W3CDTF">2020-04-30T14:30:00Z</dcterms:modified>
</cp:coreProperties>
</file>